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57" r:id="rId3"/>
    <p:sldId id="262" r:id="rId4"/>
    <p:sldId id="263" r:id="rId5"/>
    <p:sldId id="264" r:id="rId6"/>
    <p:sldId id="265" r:id="rId7"/>
    <p:sldId id="279" r:id="rId8"/>
    <p:sldId id="266" r:id="rId9"/>
    <p:sldId id="267" r:id="rId10"/>
    <p:sldId id="270" r:id="rId11"/>
    <p:sldId id="278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rkarGr" initials="G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200"/>
    <a:srgbClr val="FFFFE5"/>
    <a:srgbClr val="820000"/>
    <a:srgbClr val="FFFFCC"/>
    <a:srgbClr val="F2F3DD"/>
    <a:srgbClr val="F2E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6BC2-CC4D-425D-8171-10519E4A922F}" type="datetimeFigureOut">
              <a:rPr lang="sl-SI" smtClean="0"/>
              <a:t>15.11.2017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26380-1ED2-4AA9-BDA6-A28F0B671B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05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6CA04-B4DB-4209-96BA-9B07294BE76E}" type="datetimeFigureOut">
              <a:rPr lang="en-GB" smtClean="0"/>
              <a:t>15/11/2017</a:t>
            </a:fld>
            <a:endParaRPr lang="en-GB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00E6E-48F5-4EAF-9405-CC35264D2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8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89092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1F394D-716B-4D6B-8566-BEEEE9F8294C}" type="slidenum">
              <a:rPr lang="sl-SI" smtClean="0"/>
              <a:pPr>
                <a:defRPr/>
              </a:pPr>
              <a:t>7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03652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59396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E8E419-7D52-4480-A804-3FD918CE750C}" type="slidenum">
              <a:rPr lang="sl-SI" smtClean="0"/>
              <a:pPr/>
              <a:t>8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47716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60420" name="Ograd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709D5-4570-4F25-9B31-A3EB9F173647}" type="slidenum">
              <a:rPr lang="sl-SI" smtClean="0"/>
              <a:pPr/>
              <a:t>9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917228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89092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1F394D-716B-4D6B-8566-BEEEE9F8294C}" type="slidenum">
              <a:rPr lang="sl-SI" smtClean="0"/>
              <a:pPr>
                <a:defRPr/>
              </a:pPr>
              <a:t>10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804638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89092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1F394D-716B-4D6B-8566-BEEEE9F8294C}" type="slidenum">
              <a:rPr lang="sl-SI" smtClean="0"/>
              <a:pPr>
                <a:defRPr/>
              </a:pPr>
              <a:t>11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40032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grad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Ograda opomb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  <p:sp>
        <p:nvSpPr>
          <p:cNvPr id="89092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1F394D-716B-4D6B-8566-BEEEE9F8294C}" type="slidenum">
              <a:rPr lang="sl-SI" smtClean="0"/>
              <a:pPr>
                <a:defRPr/>
              </a:pPr>
              <a:t>12</a:t>
            </a:fld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3659503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47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42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2291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7EF20-67DB-4686-B403-B8CCD173FF3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027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619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1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02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45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119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569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159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750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3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3DDA-7748-4857-8A26-94C13A20109D}" type="datetimeFigureOut">
              <a:rPr lang="sl-SI" smtClean="0"/>
              <a:pPr/>
              <a:t>15.11.2017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CCB6A-AA5E-4575-AB64-AC4A5B66D0D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0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139952" y="521246"/>
            <a:ext cx="4632950" cy="3123778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rgbClr val="232200"/>
                </a:solidFill>
              </a:rPr>
              <a:t>Tipografija </a:t>
            </a:r>
            <a:r>
              <a:rPr lang="sl-SI" sz="3600" dirty="0">
                <a:solidFill>
                  <a:srgbClr val="232200"/>
                </a:solidFill>
              </a:rPr>
              <a:t>in vsebinske prilagoditve učbenikov za </a:t>
            </a:r>
            <a:r>
              <a:rPr lang="sl-SI" sz="3600" dirty="0" smtClean="0">
                <a:solidFill>
                  <a:srgbClr val="232200"/>
                </a:solidFill>
              </a:rPr>
              <a:t>učence s </a:t>
            </a:r>
            <a:r>
              <a:rPr lang="sl-SI" sz="3600" dirty="0">
                <a:solidFill>
                  <a:srgbClr val="232200"/>
                </a:solidFill>
              </a:rPr>
              <a:t>posebnimi potrebami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400800" cy="62562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sl-SI" sz="2800" dirty="0" smtClean="0">
                <a:solidFill>
                  <a:srgbClr val="232200"/>
                </a:solidFill>
              </a:rPr>
              <a:t>Milena </a:t>
            </a:r>
            <a:r>
              <a:rPr lang="sl-SI" sz="2800" dirty="0" smtClean="0">
                <a:solidFill>
                  <a:srgbClr val="232200"/>
                </a:solidFill>
              </a:rPr>
              <a:t>Košak Babuder, asist.</a:t>
            </a:r>
          </a:p>
          <a:p>
            <a:pPr algn="r"/>
            <a:r>
              <a:rPr lang="sl-SI" sz="2800" dirty="0" smtClean="0">
                <a:solidFill>
                  <a:srgbClr val="232200"/>
                </a:solidFill>
              </a:rPr>
              <a:t>Pedagoška fakulteta UL</a:t>
            </a:r>
            <a:endParaRPr lang="en-GB" sz="2800" dirty="0">
              <a:solidFill>
                <a:srgbClr val="232200"/>
              </a:solidFill>
            </a:endParaRPr>
          </a:p>
        </p:txBody>
      </p:sp>
      <p:pic>
        <p:nvPicPr>
          <p:cNvPr id="4" name="Picture 2" descr="http://kauc.splet.arnes.si/files/2017/08/logotip_proj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285698" cy="31683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aven povezovalnik 5"/>
          <p:cNvCxnSpPr/>
          <p:nvPr/>
        </p:nvCxnSpPr>
        <p:spPr>
          <a:xfrm>
            <a:off x="1187624" y="4149080"/>
            <a:ext cx="7585278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9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9296" y="1988840"/>
            <a:ext cx="8352928" cy="4464496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Jedrnate, krajše vsebine </a:t>
            </a:r>
            <a:r>
              <a:rPr lang="sl-SI" sz="2100" dirty="0" smtClean="0">
                <a:solidFill>
                  <a:srgbClr val="232200"/>
                </a:solidFill>
                <a:latin typeface="Calibri" panose="020F0502020204030204" pitchFamily="34" charset="0"/>
              </a:rPr>
              <a:t>(informacije)</a:t>
            </a: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, kratka poglavja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– čim manj dodatnih, manj pomembnih informacij</a:t>
            </a: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Jezikovno poenostavljene vsebine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(sintaksa – izogibanje dolgim večstavčnim povedim, vrinjenim stavkom);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Povprečna dolžina povedi </a:t>
            </a:r>
            <a:r>
              <a:rPr lang="sl-SI" sz="2100" dirty="0" smtClean="0">
                <a:solidFill>
                  <a:srgbClr val="232200"/>
                </a:solidFill>
                <a:latin typeface="Calibri" panose="020F0502020204030204" pitchFamily="34" charset="0"/>
              </a:rPr>
              <a:t>–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18 besed;</a:t>
            </a:r>
            <a:endParaRPr lang="sl-SI" sz="21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Jasna navodila –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čim manj dolgih stavkov za pojasnjevanje</a:t>
            </a:r>
            <a:r>
              <a:rPr lang="sl-SI" sz="2100" dirty="0">
                <a:solidFill>
                  <a:srgbClr val="232200"/>
                </a:solidFill>
                <a:latin typeface="Calibri" panose="020F0502020204030204" pitchFamily="34" charset="0"/>
              </a:rPr>
              <a:t>;</a:t>
            </a: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Način </a:t>
            </a:r>
            <a:r>
              <a:rPr lang="sl-SI" sz="2100" b="1" dirty="0">
                <a:solidFill>
                  <a:srgbClr val="232200"/>
                </a:solidFill>
                <a:latin typeface="Calibri" panose="020F0502020204030204" pitchFamily="34" charset="0"/>
              </a:rPr>
              <a:t>pisanja, v katerem avtor direktno nagovarja bralca, vsebine z dvogovorom</a:t>
            </a: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Ureditev informacij v razpredelnici;</a:t>
            </a:r>
            <a:endParaRPr lang="sl-SI" sz="2100" b="1" dirty="0" smtClean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Razporeditev informacij v alinejah.</a:t>
            </a:r>
            <a:endParaRPr lang="sl-SI" sz="2100" b="1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endParaRPr lang="sl-SI" sz="2100" dirty="0" smtClean="0">
              <a:solidFill>
                <a:srgbClr val="2322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26" descr="Logo_EKP_socialni_sklad_SLO_sloga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" descr="MIZS_slovenšč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124744"/>
            <a:ext cx="8505328" cy="839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Prilagajanje </a:t>
            </a:r>
            <a:r>
              <a:rPr lang="sl-SI" sz="2800" b="1" u="sng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vsebine</a:t>
            </a: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pisnih gradiv za učence s PP</a:t>
            </a:r>
          </a:p>
        </p:txBody>
      </p:sp>
    </p:spTree>
    <p:extLst>
      <p:ext uri="{BB962C8B-B14F-4D97-AF65-F5344CB8AC3E}">
        <p14:creationId xmlns:p14="http://schemas.microsoft.com/office/powerpoint/2010/main" val="7838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26" descr="Logo_EKP_socialni_sklad_SLO_sloga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" descr="MIZS_slovenšč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značba mesta besedila 1"/>
          <p:cNvSpPr>
            <a:spLocks noGrp="1"/>
          </p:cNvSpPr>
          <p:nvPr>
            <p:ph type="body" sz="half" idx="1"/>
          </p:nvPr>
        </p:nvSpPr>
        <p:spPr>
          <a:xfrm>
            <a:off x="3481114" y="1459209"/>
            <a:ext cx="5662886" cy="4994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700" dirty="0">
                <a:solidFill>
                  <a:srgbClr val="232200"/>
                </a:solidFill>
              </a:rPr>
              <a:t>V tem prilagojenem učbeniku je vsebina predstavljena na način, ki kar najbolj upošteva merila oblikovanja gradiv za učence z učnimi težavami, še zlasti za bralce s specifično motnjo branja - disleksijo.</a:t>
            </a:r>
          </a:p>
          <a:p>
            <a:pPr marL="0" indent="0">
              <a:buNone/>
            </a:pPr>
            <a:r>
              <a:rPr lang="sl-SI" sz="1700" dirty="0">
                <a:solidFill>
                  <a:srgbClr val="232200"/>
                </a:solidFill>
              </a:rPr>
              <a:t>Opis ključnih prilagoditev:</a:t>
            </a:r>
          </a:p>
          <a:p>
            <a:pPr marL="182563" indent="-182563"/>
            <a:r>
              <a:rPr lang="sl-SI" sz="1700" b="1" dirty="0">
                <a:solidFill>
                  <a:srgbClr val="232200"/>
                </a:solidFill>
              </a:rPr>
              <a:t>Pastelno obarvano ozadje </a:t>
            </a:r>
            <a:r>
              <a:rPr lang="sl-SI" sz="1700" dirty="0">
                <a:solidFill>
                  <a:srgbClr val="232200"/>
                </a:solidFill>
              </a:rPr>
              <a:t>zmanjšuje vizualne težave pri branju in izboljša zaznavanje natisnjenega besedila.</a:t>
            </a:r>
          </a:p>
          <a:p>
            <a:pPr marL="182563" indent="-182563"/>
            <a:r>
              <a:rPr lang="sl-SI" sz="1700" b="1" dirty="0">
                <a:solidFill>
                  <a:srgbClr val="232200"/>
                </a:solidFill>
              </a:rPr>
              <a:t>Večji tisk</a:t>
            </a:r>
            <a:r>
              <a:rPr lang="sl-SI" sz="1700" dirty="0">
                <a:solidFill>
                  <a:srgbClr val="232200"/>
                </a:solidFill>
              </a:rPr>
              <a:t>, v katerem so črke čitljivega in razločnega videza, olajšuje njihovo prepoznavanje in branje. </a:t>
            </a:r>
            <a:r>
              <a:rPr lang="sl-SI" sz="1700" b="1" dirty="0">
                <a:solidFill>
                  <a:srgbClr val="232200"/>
                </a:solidFill>
              </a:rPr>
              <a:t>Povečan </a:t>
            </a:r>
            <a:r>
              <a:rPr lang="sl-SI" sz="1700" dirty="0">
                <a:solidFill>
                  <a:srgbClr val="232200"/>
                </a:solidFill>
              </a:rPr>
              <a:t>je tudi </a:t>
            </a:r>
            <a:r>
              <a:rPr lang="sl-SI" sz="1700" b="1" dirty="0">
                <a:solidFill>
                  <a:srgbClr val="232200"/>
                </a:solidFill>
              </a:rPr>
              <a:t>medvrstični razmik</a:t>
            </a:r>
            <a:r>
              <a:rPr lang="sl-SI" sz="1700" dirty="0">
                <a:solidFill>
                  <a:srgbClr val="232200"/>
                </a:solidFill>
              </a:rPr>
              <a:t>.</a:t>
            </a:r>
          </a:p>
          <a:p>
            <a:pPr marL="182563" indent="-182563"/>
            <a:r>
              <a:rPr lang="sl-SI" sz="1700" dirty="0">
                <a:solidFill>
                  <a:srgbClr val="232200"/>
                </a:solidFill>
              </a:rPr>
              <a:t>V posamezni vrstici je </a:t>
            </a:r>
            <a:r>
              <a:rPr lang="sl-SI" sz="1700" b="1" dirty="0">
                <a:solidFill>
                  <a:srgbClr val="232200"/>
                </a:solidFill>
              </a:rPr>
              <a:t>največ 60 do 70 znakov</a:t>
            </a:r>
            <a:r>
              <a:rPr lang="sl-SI" sz="1700" dirty="0">
                <a:solidFill>
                  <a:srgbClr val="232200"/>
                </a:solidFill>
              </a:rPr>
              <a:t>.</a:t>
            </a:r>
          </a:p>
          <a:p>
            <a:pPr marL="182563" indent="-182563"/>
            <a:r>
              <a:rPr lang="sl-SI" sz="1700" dirty="0">
                <a:solidFill>
                  <a:srgbClr val="232200"/>
                </a:solidFill>
              </a:rPr>
              <a:t>V posameznih odstavkih je vsebina napisana v </a:t>
            </a:r>
            <a:r>
              <a:rPr lang="sl-SI" sz="1700" b="1" dirty="0">
                <a:solidFill>
                  <a:srgbClr val="232200"/>
                </a:solidFill>
              </a:rPr>
              <a:t>kratkih in jasnih povedih</a:t>
            </a:r>
            <a:r>
              <a:rPr lang="sl-SI" sz="1700" dirty="0">
                <a:solidFill>
                  <a:srgbClr val="232200"/>
                </a:solidFill>
              </a:rPr>
              <a:t>. </a:t>
            </a:r>
          </a:p>
          <a:p>
            <a:pPr marL="182563" indent="-182563"/>
            <a:r>
              <a:rPr lang="sl-SI" sz="1700" dirty="0">
                <a:solidFill>
                  <a:srgbClr val="232200"/>
                </a:solidFill>
              </a:rPr>
              <a:t>Vsebina je pogosto predstavljena v </a:t>
            </a:r>
            <a:r>
              <a:rPr lang="sl-SI" sz="1700" b="1" dirty="0">
                <a:solidFill>
                  <a:srgbClr val="232200"/>
                </a:solidFill>
              </a:rPr>
              <a:t>kratkih alinejah ali točkah ter v razpredelnicah</a:t>
            </a:r>
            <a:r>
              <a:rPr lang="sl-SI" sz="1700" dirty="0">
                <a:solidFill>
                  <a:srgbClr val="232200"/>
                </a:solidFill>
              </a:rPr>
              <a:t>.</a:t>
            </a:r>
          </a:p>
          <a:p>
            <a:pPr marL="182563" indent="-182563"/>
            <a:r>
              <a:rPr lang="sl-SI" sz="1700" dirty="0">
                <a:solidFill>
                  <a:srgbClr val="232200"/>
                </a:solidFill>
              </a:rPr>
              <a:t>V besedilu so </a:t>
            </a:r>
            <a:r>
              <a:rPr lang="sl-SI" sz="1700" b="1" dirty="0">
                <a:solidFill>
                  <a:srgbClr val="232200"/>
                </a:solidFill>
              </a:rPr>
              <a:t>pomembni pojmi in ključne besede obarvani</a:t>
            </a:r>
            <a:r>
              <a:rPr lang="sl-SI" sz="1700" dirty="0">
                <a:solidFill>
                  <a:srgbClr val="232200"/>
                </a:solidFill>
              </a:rPr>
              <a:t>.</a:t>
            </a:r>
          </a:p>
          <a:p>
            <a:pPr marL="0" indent="0">
              <a:buNone/>
            </a:pPr>
            <a:r>
              <a:rPr lang="sl-SI" sz="1700" dirty="0">
                <a:solidFill>
                  <a:srgbClr val="232200"/>
                </a:solidFill>
              </a:rPr>
              <a:t>Ta prilagojena izdaja je </a:t>
            </a:r>
            <a:r>
              <a:rPr lang="sl-SI" sz="1700" b="1" dirty="0">
                <a:solidFill>
                  <a:srgbClr val="C00000"/>
                </a:solidFill>
              </a:rPr>
              <a:t>vsebinsko skladna </a:t>
            </a:r>
            <a:r>
              <a:rPr lang="sl-SI" sz="1700" dirty="0">
                <a:solidFill>
                  <a:srgbClr val="232200"/>
                </a:solidFill>
              </a:rPr>
              <a:t>z redno izdajo</a:t>
            </a:r>
            <a:r>
              <a:rPr lang="sl-SI" sz="1700" dirty="0" smtClean="0">
                <a:solidFill>
                  <a:srgbClr val="232200"/>
                </a:solidFill>
              </a:rPr>
              <a:t>.</a:t>
            </a:r>
            <a:endParaRPr lang="sl-SI" sz="1700" dirty="0">
              <a:solidFill>
                <a:srgbClr val="232200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494401"/>
            <a:ext cx="3102704" cy="445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9296" y="1988840"/>
            <a:ext cx="8352928" cy="4464496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>
                <a:solidFill>
                  <a:srgbClr val="232200"/>
                </a:solidFill>
                <a:latin typeface="Calibri" panose="020F0502020204030204" pitchFamily="34" charset="0"/>
              </a:rPr>
              <a:t>z</a:t>
            </a: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vočne knjige</a:t>
            </a:r>
          </a:p>
          <a:p>
            <a:pPr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>
                <a:solidFill>
                  <a:srgbClr val="232200"/>
                </a:solidFill>
                <a:latin typeface="Calibri" panose="020F0502020204030204" pitchFamily="34" charset="0"/>
              </a:rPr>
              <a:t>e-učbeniki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Bralniki – 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endParaRPr lang="sl-SI" sz="2100" dirty="0" smtClean="0">
              <a:solidFill>
                <a:srgbClr val="2322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26" descr="Logo_EKP_socialni_sklad_SLO_sloga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" descr="MIZS_slovenšč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124744"/>
            <a:ext cx="8505328" cy="839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Učbeniki za učence s PP</a:t>
            </a:r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355" y="2902425"/>
            <a:ext cx="2705497" cy="2404886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44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080"/>
            <a:ext cx="8229600" cy="634082"/>
          </a:xfrm>
          <a:noFill/>
          <a:effectLst>
            <a:softEdge rad="63500"/>
          </a:effectLst>
        </p:spPr>
        <p:txBody>
          <a:bodyPr/>
          <a:lstStyle/>
          <a:p>
            <a:r>
              <a:rPr lang="sl-SI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Prevajalnik besedila v govor – </a:t>
            </a:r>
            <a:r>
              <a:rPr lang="sl-SI" sz="2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e-bralec </a:t>
            </a:r>
            <a:r>
              <a:rPr lang="sl-SI" sz="2000" dirty="0">
                <a:solidFill>
                  <a:srgbClr val="002060"/>
                </a:solidFill>
              </a:rPr>
              <a:t>http://</a:t>
            </a:r>
            <a:r>
              <a:rPr lang="sl-SI" sz="2000" dirty="0" smtClean="0">
                <a:solidFill>
                  <a:srgbClr val="002060"/>
                </a:solidFill>
              </a:rPr>
              <a:t>ebralec.si/</a:t>
            </a:r>
            <a:r>
              <a:rPr lang="sl-SI" sz="1800" dirty="0" smtClean="0">
                <a:solidFill>
                  <a:srgbClr val="002060"/>
                </a:solidFill>
              </a:rPr>
              <a:t> </a:t>
            </a:r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68760"/>
            <a:ext cx="4206357" cy="281390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980728"/>
            <a:ext cx="2846297" cy="1272088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4580108"/>
            <a:ext cx="6213237" cy="2100426"/>
          </a:xfrm>
          <a:prstGeom prst="rect">
            <a:avLst/>
          </a:prstGeom>
          <a:ln>
            <a:solidFill>
              <a:srgbClr val="002060"/>
            </a:solidFill>
          </a:ln>
        </p:spPr>
      </p:pic>
      <p:cxnSp>
        <p:nvCxnSpPr>
          <p:cNvPr id="8" name="Raven povezovalnik 7"/>
          <p:cNvCxnSpPr/>
          <p:nvPr/>
        </p:nvCxnSpPr>
        <p:spPr>
          <a:xfrm>
            <a:off x="611560" y="724162"/>
            <a:ext cx="78867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7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080"/>
            <a:ext cx="8229600" cy="634082"/>
          </a:xfrm>
          <a:noFill/>
          <a:effectLst>
            <a:softEdge rad="63500"/>
          </a:effectLst>
        </p:spPr>
        <p:txBody>
          <a:bodyPr/>
          <a:lstStyle/>
          <a:p>
            <a:r>
              <a:rPr lang="sl-SI" sz="2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Prevajalnik besedila v govor – </a:t>
            </a:r>
            <a:r>
              <a:rPr lang="sl-SI" sz="28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70C0"/>
                </a:solidFill>
              </a:rPr>
              <a:t>e-bralec </a:t>
            </a:r>
            <a:r>
              <a:rPr lang="sl-SI" sz="2000" dirty="0">
                <a:solidFill>
                  <a:srgbClr val="002060"/>
                </a:solidFill>
              </a:rPr>
              <a:t>http://</a:t>
            </a:r>
            <a:r>
              <a:rPr lang="sl-SI" sz="2000" dirty="0" smtClean="0">
                <a:solidFill>
                  <a:srgbClr val="002060"/>
                </a:solidFill>
              </a:rPr>
              <a:t>ebralec.si/</a:t>
            </a:r>
            <a:r>
              <a:rPr lang="sl-SI" sz="1800" dirty="0" smtClean="0">
                <a:solidFill>
                  <a:srgbClr val="002060"/>
                </a:solidFill>
              </a:rPr>
              <a:t> </a:t>
            </a:r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847" y="1322708"/>
            <a:ext cx="2846297" cy="1272088"/>
          </a:xfrm>
          <a:prstGeom prst="rect">
            <a:avLst/>
          </a:prstGeom>
          <a:ln>
            <a:solidFill>
              <a:srgbClr val="002060"/>
            </a:solidFill>
          </a:ln>
        </p:spPr>
      </p:pic>
      <p:cxnSp>
        <p:nvCxnSpPr>
          <p:cNvPr id="8" name="Raven povezovalnik 7"/>
          <p:cNvCxnSpPr/>
          <p:nvPr/>
        </p:nvCxnSpPr>
        <p:spPr>
          <a:xfrm>
            <a:off x="611560" y="724162"/>
            <a:ext cx="78867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66" y="1772816"/>
            <a:ext cx="5236186" cy="48245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518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395536" y="1317649"/>
            <a:ext cx="8301608" cy="490213"/>
          </a:xfrm>
        </p:spPr>
        <p:txBody>
          <a:bodyPr>
            <a:normAutofit fontScale="90000"/>
          </a:bodyPr>
          <a:lstStyle/>
          <a:p>
            <a: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  <a:cs typeface="Arial" pitchFamily="34" charset="0"/>
              </a:rPr>
              <a:t>25 </a:t>
            </a:r>
            <a:r>
              <a:rPr lang="sl-SI" sz="2800" b="1" dirty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  <a:cs typeface="Arial" pitchFamily="34" charset="0"/>
              </a:rPr>
              <a:t>% </a:t>
            </a:r>
            <a: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  <a:cs typeface="Arial" pitchFamily="34" charset="0"/>
              </a:rPr>
              <a:t>učencev s PP </a:t>
            </a:r>
            <a:r>
              <a:rPr lang="sl-SI" sz="2800" b="1" dirty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  <a:cs typeface="Arial" pitchFamily="34" charset="0"/>
              </a:rPr>
              <a:t>v </a:t>
            </a:r>
            <a: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  <a:cs typeface="Arial" pitchFamily="34" charset="0"/>
              </a:rPr>
              <a:t>populaciji (20 % z UT)</a:t>
            </a:r>
            <a:endParaRPr lang="en-GB" sz="2800" dirty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  <a:latin typeface="+mn-lt"/>
            </a:endParaRPr>
          </a:p>
        </p:txBody>
      </p:sp>
      <p:cxnSp>
        <p:nvCxnSpPr>
          <p:cNvPr id="3" name="Raven povezovalnik 2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grada vsebine 2"/>
          <p:cNvSpPr txBox="1">
            <a:spLocks/>
          </p:cNvSpPr>
          <p:nvPr/>
        </p:nvSpPr>
        <p:spPr bwMode="auto">
          <a:xfrm>
            <a:off x="4644008" y="1772816"/>
            <a:ext cx="3900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sl-SI" sz="32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397475" y="2808095"/>
            <a:ext cx="2684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sz="2000" b="1" dirty="0">
                <a:solidFill>
                  <a:srgbClr val="232200"/>
                </a:solidFill>
                <a:cs typeface="Arial" charset="0"/>
              </a:rPr>
              <a:t>gibalno ovirani,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sz="2000" b="1" dirty="0">
                <a:solidFill>
                  <a:srgbClr val="232200"/>
                </a:solidFill>
                <a:cs typeface="Arial" charset="0"/>
              </a:rPr>
              <a:t>dolgotrajno bolni </a:t>
            </a:r>
            <a:endParaRPr lang="sl-SI" sz="2000" b="1" dirty="0" smtClean="0">
              <a:solidFill>
                <a:srgbClr val="232200"/>
              </a:solidFill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sz="2000" b="1" dirty="0" smtClean="0">
                <a:solidFill>
                  <a:srgbClr val="232200"/>
                </a:solidFill>
                <a:cs typeface="Arial" charset="0"/>
              </a:rPr>
              <a:t>slepi </a:t>
            </a:r>
            <a:r>
              <a:rPr lang="sl-SI" sz="2000" b="1" dirty="0">
                <a:solidFill>
                  <a:srgbClr val="232200"/>
                </a:solidFill>
                <a:cs typeface="Arial" charset="0"/>
              </a:rPr>
              <a:t>in slabovidni,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sz="2000" b="1" dirty="0">
                <a:solidFill>
                  <a:srgbClr val="232200"/>
                </a:solidFill>
                <a:cs typeface="Arial" charset="0"/>
              </a:rPr>
              <a:t>gluhi in naglušni </a:t>
            </a:r>
            <a:endParaRPr lang="sl-SI" sz="2000" b="1" dirty="0">
              <a:solidFill>
                <a:srgbClr val="2322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2" name="Zaobljeni pravokotnik 11"/>
          <p:cNvSpPr/>
          <p:nvPr/>
        </p:nvSpPr>
        <p:spPr>
          <a:xfrm>
            <a:off x="5301853" y="2107364"/>
            <a:ext cx="2876132" cy="451620"/>
          </a:xfrm>
          <a:prstGeom prst="roundRect">
            <a:avLst/>
          </a:prstGeom>
          <a:solidFill>
            <a:srgbClr val="F8FCF6"/>
          </a:solidFill>
          <a:ln>
            <a:solidFill>
              <a:srgbClr val="2322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Vidne motnje, ovire</a:t>
            </a:r>
          </a:p>
        </p:txBody>
      </p:sp>
      <p:sp>
        <p:nvSpPr>
          <p:cNvPr id="13" name="Zaobljeni pravokotnik 12"/>
          <p:cNvSpPr/>
          <p:nvPr/>
        </p:nvSpPr>
        <p:spPr>
          <a:xfrm>
            <a:off x="1376326" y="2107364"/>
            <a:ext cx="2831765" cy="451620"/>
          </a:xfrm>
          <a:prstGeom prst="roundRect">
            <a:avLst/>
          </a:prstGeom>
          <a:solidFill>
            <a:srgbClr val="F8FCF6"/>
          </a:solidFill>
          <a:ln>
            <a:solidFill>
              <a:srgbClr val="2322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Skriti primanjkljaji</a:t>
            </a:r>
          </a:p>
        </p:txBody>
      </p:sp>
      <p:sp>
        <p:nvSpPr>
          <p:cNvPr id="14" name="Pravokotnik 13"/>
          <p:cNvSpPr/>
          <p:nvPr/>
        </p:nvSpPr>
        <p:spPr>
          <a:xfrm>
            <a:off x="1303494" y="2655118"/>
            <a:ext cx="3519926" cy="14003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000" b="1" dirty="0" smtClean="0">
                <a:solidFill>
                  <a:srgbClr val="232200"/>
                </a:solidFill>
                <a:cs typeface="Arial" pitchFamily="34" charset="0"/>
              </a:rPr>
              <a:t>primanjkljaji na posameznih področjih učenja (PPPU) (disleksija)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>
                <a:solidFill>
                  <a:srgbClr val="232200"/>
                </a:solidFill>
                <a:cs typeface="Arial" pitchFamily="34" charset="0"/>
              </a:rPr>
              <a:t> </a:t>
            </a:r>
            <a:r>
              <a:rPr lang="sl-SI" sz="2000" b="1" dirty="0" smtClean="0">
                <a:solidFill>
                  <a:srgbClr val="232200"/>
                </a:solidFill>
                <a:cs typeface="Arial" pitchFamily="34" charset="0"/>
              </a:rPr>
              <a:t>     </a:t>
            </a:r>
            <a:r>
              <a:rPr lang="sl-SI" sz="2000" i="1" dirty="0" smtClean="0">
                <a:solidFill>
                  <a:srgbClr val="232200"/>
                </a:solidFill>
                <a:cs typeface="Arial" pitchFamily="34" charset="0"/>
              </a:rPr>
              <a:t>(10 % populacije učencev)</a:t>
            </a:r>
            <a:endParaRPr lang="sl-SI" sz="2000" i="1" dirty="0">
              <a:solidFill>
                <a:srgbClr val="232200"/>
              </a:solidFill>
              <a:cs typeface="Arial" pitchFamily="34" charset="0"/>
            </a:endParaRPr>
          </a:p>
        </p:txBody>
      </p:sp>
      <p:sp>
        <p:nvSpPr>
          <p:cNvPr id="15" name="Pravokotnik 14"/>
          <p:cNvSpPr/>
          <p:nvPr/>
        </p:nvSpPr>
        <p:spPr>
          <a:xfrm>
            <a:off x="1194419" y="4860793"/>
            <a:ext cx="64777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l-SI" sz="2000" b="1" dirty="0">
                <a:solidFill>
                  <a:srgbClr val="232200"/>
                </a:solidFill>
                <a:cs typeface="Arial" pitchFamily="34" charset="0"/>
              </a:rPr>
              <a:t>Zakon o </a:t>
            </a:r>
            <a:r>
              <a:rPr lang="sl-SI" sz="2000" b="1" dirty="0" smtClean="0">
                <a:solidFill>
                  <a:srgbClr val="232200"/>
                </a:solidFill>
                <a:cs typeface="Arial" pitchFamily="34" charset="0"/>
              </a:rPr>
              <a:t>usmerjanju: </a:t>
            </a:r>
            <a:endParaRPr lang="sl-SI" sz="2000" b="1" dirty="0">
              <a:solidFill>
                <a:srgbClr val="232200"/>
              </a:solidFill>
              <a:cs typeface="Arial" pitchFamily="34" charset="0"/>
            </a:endParaRPr>
          </a:p>
        </p:txBody>
      </p:sp>
      <p:cxnSp>
        <p:nvCxnSpPr>
          <p:cNvPr id="16" name="Raven konektor 11"/>
          <p:cNvCxnSpPr/>
          <p:nvPr/>
        </p:nvCxnSpPr>
        <p:spPr>
          <a:xfrm>
            <a:off x="517343" y="4716152"/>
            <a:ext cx="828675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jeZBesedilom 16"/>
          <p:cNvSpPr txBox="1"/>
          <p:nvPr/>
        </p:nvSpPr>
        <p:spPr>
          <a:xfrm rot="5400000">
            <a:off x="2123728" y="4174123"/>
            <a:ext cx="80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. . .</a:t>
            </a:r>
            <a:endParaRPr lang="en-GB" sz="3200" dirty="0"/>
          </a:p>
        </p:txBody>
      </p:sp>
      <p:sp>
        <p:nvSpPr>
          <p:cNvPr id="19" name="PoljeZBesedilom 18"/>
          <p:cNvSpPr txBox="1"/>
          <p:nvPr/>
        </p:nvSpPr>
        <p:spPr>
          <a:xfrm rot="5400000">
            <a:off x="6403101" y="4165756"/>
            <a:ext cx="805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. . .</a:t>
            </a:r>
            <a:endParaRPr lang="en-GB" sz="3200" dirty="0"/>
          </a:p>
        </p:txBody>
      </p:sp>
      <p:sp>
        <p:nvSpPr>
          <p:cNvPr id="20" name="Pravokotnik 19"/>
          <p:cNvSpPr/>
          <p:nvPr/>
        </p:nvSpPr>
        <p:spPr>
          <a:xfrm>
            <a:off x="318325" y="5135097"/>
            <a:ext cx="4163769" cy="1077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 smtClean="0">
                <a:ln>
                  <a:solidFill>
                    <a:schemeClr val="accent3">
                      <a:lumMod val="10000"/>
                    </a:schemeClr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PPPU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000" b="1" dirty="0" smtClean="0">
                <a:ln>
                  <a:solidFill>
                    <a:schemeClr val="accent3">
                      <a:lumMod val="10000"/>
                    </a:schemeClr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3–5 </a:t>
            </a:r>
            <a:r>
              <a:rPr lang="sl-SI" sz="2000" b="1" dirty="0">
                <a:ln>
                  <a:solidFill>
                    <a:schemeClr val="accent3">
                      <a:lumMod val="10000"/>
                    </a:schemeClr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21" name="Pravokotnik 20"/>
          <p:cNvSpPr/>
          <p:nvPr/>
        </p:nvSpPr>
        <p:spPr>
          <a:xfrm>
            <a:off x="5043772" y="5382173"/>
            <a:ext cx="2794814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Vidnih motenj ovir</a:t>
            </a:r>
          </a:p>
          <a:p>
            <a:pPr algn="ctr">
              <a:defRPr/>
            </a:pPr>
            <a:r>
              <a:rPr lang="sl-SI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</a:t>
            </a: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296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2429618"/>
            <a:ext cx="4032448" cy="3807694"/>
          </a:xfrm>
          <a:solidFill>
            <a:srgbClr val="F5F8EE"/>
          </a:solidFill>
          <a:ln w="3175">
            <a:solidFill>
              <a:srgbClr val="2322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0131" indent="-342900">
              <a:spcBef>
                <a:spcPts val="1200"/>
              </a:spcBef>
              <a:buClr>
                <a:srgbClr val="CC3399"/>
              </a:buClr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kulturna, </a:t>
            </a: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ekonomska prikrajšanost</a:t>
            </a:r>
            <a:endParaRPr lang="sl-SI" sz="2000" b="1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marL="540131" indent="-342900">
              <a:spcBef>
                <a:spcPts val="1200"/>
              </a:spcBef>
              <a:buClr>
                <a:srgbClr val="CC3399"/>
              </a:buClr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kronični stresi</a:t>
            </a:r>
          </a:p>
          <a:p>
            <a:pPr marL="540131" indent="-342900">
              <a:spcBef>
                <a:spcPts val="1200"/>
              </a:spcBef>
              <a:buClr>
                <a:srgbClr val="CC3399"/>
              </a:buClr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večjezičnost, multikulturnost</a:t>
            </a:r>
            <a:endParaRPr lang="sl-SI" sz="2000" b="1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marL="540131" indent="-342900">
              <a:spcBef>
                <a:spcPts val="1200"/>
              </a:spcBef>
              <a:buClr>
                <a:srgbClr val="CC3399"/>
              </a:buClr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pomanjkljivo </a:t>
            </a: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in/ali neustrezno poučevanje</a:t>
            </a:r>
            <a:endParaRPr lang="sl-SI" sz="2000" b="1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marL="540131" indent="-342900">
              <a:spcBef>
                <a:spcPts val="1200"/>
              </a:spcBef>
              <a:buClr>
                <a:srgbClr val="CC3399"/>
              </a:buClr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neustrezne </a:t>
            </a: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interakcije otrok – okolje</a:t>
            </a:r>
            <a:endParaRPr lang="sl-SI" sz="2000" b="1" dirty="0">
              <a:solidFill>
                <a:srgbClr val="2322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35496" y="1341596"/>
            <a:ext cx="8784976" cy="1008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Področja in raznolikost skupine – </a:t>
            </a:r>
            <a:b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</a:br>
            <a: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PODSKUPINE </a:t>
            </a:r>
            <a:r>
              <a:rPr lang="sl-SI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učencev z UT </a:t>
            </a:r>
            <a:r>
              <a:rPr lang="sl-SI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(Zakon o OŠ) </a:t>
            </a:r>
            <a:endParaRPr lang="en-US" altLang="sl-SI" sz="1800" b="1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  <a:latin typeface="+mn-lt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644008" y="2429618"/>
            <a:ext cx="4176464" cy="3807694"/>
          </a:xfrm>
          <a:prstGeom prst="rect">
            <a:avLst/>
          </a:prstGeom>
          <a:solidFill>
            <a:srgbClr val="F5F8EE"/>
          </a:solidFill>
          <a:ln w="3175" cap="flat" cmpd="sng" algn="ctr">
            <a:solidFill>
              <a:srgbClr val="232200"/>
            </a:solidFill>
            <a:prstDash val="soli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50825">
              <a:spcBef>
                <a:spcPts val="1200"/>
              </a:spcBef>
              <a:buClr>
                <a:srgbClr val="CC3399"/>
              </a:buClr>
            </a:pP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počasno dojemanje (podpovprečni, mejni)</a:t>
            </a:r>
          </a:p>
          <a:p>
            <a:pPr indent="-250825">
              <a:spcBef>
                <a:spcPts val="1200"/>
              </a:spcBef>
              <a:buClr>
                <a:srgbClr val="CC3399"/>
              </a:buClr>
            </a:pP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lažje in zmerne specifične motnje učenja, govora in jezika</a:t>
            </a:r>
          </a:p>
          <a:p>
            <a:pPr indent="-250825">
              <a:spcBef>
                <a:spcPts val="1200"/>
              </a:spcBef>
              <a:buClr>
                <a:srgbClr val="CC3399"/>
              </a:buClr>
            </a:pP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čustvene težave /potrtost, strah, stresi</a:t>
            </a:r>
          </a:p>
          <a:p>
            <a:pPr indent="-250825">
              <a:spcBef>
                <a:spcPts val="1200"/>
              </a:spcBef>
              <a:buClr>
                <a:srgbClr val="CC3399"/>
              </a:buClr>
            </a:pP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problemi motivacije, samouravnavanja mišljenja, vedenja</a:t>
            </a:r>
            <a:endParaRPr lang="en-US" altLang="sl-SI" sz="2000" b="1" dirty="0" smtClean="0">
              <a:solidFill>
                <a:srgbClr val="2322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Pravokotnik 1"/>
          <p:cNvSpPr/>
          <p:nvPr/>
        </p:nvSpPr>
        <p:spPr>
          <a:xfrm rot="574518">
            <a:off x="3336307" y="5758419"/>
            <a:ext cx="2499769" cy="669754"/>
          </a:xfrm>
          <a:prstGeom prst="rect">
            <a:avLst/>
          </a:prstGeom>
          <a:solidFill>
            <a:srgbClr val="FFFFCC"/>
          </a:solidFill>
          <a:ln w="28575">
            <a:solidFill>
              <a:srgbClr val="2322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20 % učnih težav v populaciji</a:t>
            </a:r>
            <a:endParaRPr lang="en-GB" sz="2000" b="1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Raven povezovalnik 10"/>
          <p:cNvCxnSpPr/>
          <p:nvPr/>
        </p:nvCxnSpPr>
        <p:spPr>
          <a:xfrm>
            <a:off x="493203" y="1232866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6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58560" y="1402439"/>
            <a:ext cx="8784976" cy="92697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pl-PL" altLang="sl-SI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Definicija SUT </a:t>
            </a:r>
            <a:br>
              <a:rPr lang="pl-PL" altLang="sl-SI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</a:br>
            <a:r>
              <a:rPr lang="pl-PL" altLang="sl-SI" sz="2700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(najštevilčnejša skupina učencev s PP)</a:t>
            </a:r>
            <a:endParaRPr lang="en-US" altLang="sl-SI" sz="1800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2573795"/>
            <a:ext cx="8784976" cy="4018493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213" indent="0">
              <a:spcBef>
                <a:spcPts val="1200"/>
              </a:spcBef>
              <a:buNone/>
              <a:tabLst>
                <a:tab pos="8159750" algn="l"/>
              </a:tabLst>
            </a:pPr>
            <a:r>
              <a:rPr lang="sl-SI" sz="20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Pri učencih s SUT </a:t>
            </a: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se zaradi znanih ali neznanih motenj ali razlik v delovanju CŽS </a:t>
            </a: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kljub povprečnim ali nadpovprečnim intelektualnim sposobnostim</a:t>
            </a:r>
            <a:r>
              <a:rPr lang="sl-SI" sz="2000" b="1" dirty="0">
                <a:ln>
                  <a:solidFill>
                    <a:srgbClr val="002060"/>
                  </a:solidFill>
                </a:ln>
                <a:solidFill>
                  <a:srgbClr val="232200"/>
                </a:solidFill>
                <a:latin typeface="Calibri" panose="020F0502020204030204" pitchFamily="34" charset="0"/>
              </a:rPr>
              <a:t> </a:t>
            </a: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pojavljajo </a:t>
            </a:r>
            <a:r>
              <a:rPr lang="sl-SI" sz="2000" b="1" u="sng" dirty="0" smtClean="0">
                <a:solidFill>
                  <a:srgbClr val="232200"/>
                </a:solidFill>
                <a:latin typeface="Calibri" panose="020F0502020204030204" pitchFamily="34" charset="0"/>
              </a:rPr>
              <a:t>izrazite/-</a:t>
            </a:r>
            <a:r>
              <a:rPr lang="sl-SI" sz="2000" b="1" u="sng" dirty="0" err="1" smtClean="0">
                <a:solidFill>
                  <a:srgbClr val="232200"/>
                </a:solidFill>
                <a:latin typeface="Calibri" panose="020F0502020204030204" pitchFamily="34" charset="0"/>
              </a:rPr>
              <a:t>jše</a:t>
            </a:r>
            <a:r>
              <a:rPr lang="sl-SI" sz="2000" b="1" u="sng" dirty="0" smtClean="0">
                <a:solidFill>
                  <a:srgbClr val="232200"/>
                </a:solidFill>
                <a:latin typeface="Calibri" panose="020F0502020204030204" pitchFamily="34" charset="0"/>
              </a:rPr>
              <a:t> </a:t>
            </a:r>
            <a:r>
              <a:rPr lang="sl-SI" sz="2000" b="1" u="sng" dirty="0">
                <a:solidFill>
                  <a:srgbClr val="232200"/>
                </a:solidFill>
                <a:latin typeface="Calibri" panose="020F0502020204030204" pitchFamily="34" charset="0"/>
              </a:rPr>
              <a:t>težave</a:t>
            </a:r>
            <a:r>
              <a:rPr lang="sl-SI" sz="2000" b="1" dirty="0">
                <a:solidFill>
                  <a:srgbClr val="232200"/>
                </a:solidFill>
                <a:latin typeface="Calibri" panose="020F0502020204030204" pitchFamily="34" charset="0"/>
              </a:rPr>
              <a:t> pri branju, pisanju, pravopisu in/ali računanju. </a:t>
            </a:r>
          </a:p>
        </p:txBody>
      </p:sp>
      <p:sp>
        <p:nvSpPr>
          <p:cNvPr id="4" name="Pravokotnik 3"/>
          <p:cNvSpPr/>
          <p:nvPr/>
        </p:nvSpPr>
        <p:spPr>
          <a:xfrm rot="1134618">
            <a:off x="5244257" y="4728609"/>
            <a:ext cx="3311323" cy="1076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2322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Heterogena skupina primanjkljajev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 rot="19819405">
            <a:off x="870574" y="4670901"/>
            <a:ext cx="2866346" cy="1148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2322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SOPOJAVNOST KOMORBIDNOST</a:t>
            </a:r>
            <a:endParaRPr lang="en-GB" sz="2400" b="1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5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4536" y="1484784"/>
            <a:ext cx="8324032" cy="648071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pl-PL" altLang="sl-SI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Definicija SUT</a:t>
            </a:r>
            <a:endParaRPr lang="en-US" altLang="sl-SI" sz="2800" b="1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  <a:latin typeface="+mn-lt"/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2132855"/>
            <a:ext cx="8784976" cy="4459433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76213" indent="0">
              <a:spcBef>
                <a:spcPts val="1200"/>
              </a:spcBef>
              <a:buNone/>
            </a:pPr>
            <a:r>
              <a:rPr lang="sl-SI" sz="2000" b="1" dirty="0" smtClean="0">
                <a:solidFill>
                  <a:srgbClr val="232200"/>
                </a:solidFill>
              </a:rPr>
              <a:t>Pojavljajo </a:t>
            </a:r>
            <a:r>
              <a:rPr lang="sl-SI" sz="2000" b="1" dirty="0">
                <a:solidFill>
                  <a:srgbClr val="232200"/>
                </a:solidFill>
              </a:rPr>
              <a:t>se tudi zaostanki v razvoju in/ali </a:t>
            </a:r>
            <a:r>
              <a:rPr lang="sl-SI" sz="2000" b="1" dirty="0" smtClean="0">
                <a:solidFill>
                  <a:srgbClr val="232200"/>
                </a:solidFill>
              </a:rPr>
              <a:t>motnje:</a:t>
            </a: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pozornosti</a:t>
            </a: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, </a:t>
            </a:r>
            <a:endParaRPr lang="sl-SI" sz="2000" b="1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</a:endParaRP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pomnjenja</a:t>
            </a: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, </a:t>
            </a:r>
            <a:endParaRPr lang="sl-SI" sz="2000" b="1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</a:endParaRP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mišljenja</a:t>
            </a:r>
            <a:r>
              <a:rPr lang="sl-SI" sz="2000" b="1" dirty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</a:rPr>
              <a:t>, </a:t>
            </a:r>
            <a:endParaRPr lang="sl-SI" sz="2000" b="1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</a:endParaRP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232200"/>
                </a:solidFill>
              </a:rPr>
              <a:t>koordinacije</a:t>
            </a:r>
            <a:r>
              <a:rPr lang="sl-SI" sz="2000" b="1" dirty="0">
                <a:solidFill>
                  <a:srgbClr val="232200"/>
                </a:solidFill>
              </a:rPr>
              <a:t>, </a:t>
            </a:r>
            <a:endParaRPr lang="sl-SI" sz="2000" b="1" dirty="0" smtClean="0">
              <a:solidFill>
                <a:srgbClr val="232200"/>
              </a:solidFill>
            </a:endParaRP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232200"/>
                </a:solidFill>
              </a:rPr>
              <a:t>komunikacije</a:t>
            </a:r>
            <a:r>
              <a:rPr lang="sl-SI" sz="2000" b="1" dirty="0">
                <a:solidFill>
                  <a:srgbClr val="232200"/>
                </a:solidFill>
              </a:rPr>
              <a:t>, </a:t>
            </a:r>
            <a:endParaRPr lang="sl-SI" sz="2000" b="1" dirty="0" smtClean="0">
              <a:solidFill>
                <a:srgbClr val="232200"/>
              </a:solidFill>
            </a:endParaRP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232200"/>
                </a:solidFill>
              </a:rPr>
              <a:t>socialnih </a:t>
            </a:r>
            <a:r>
              <a:rPr lang="sl-SI" sz="2000" b="1" dirty="0">
                <a:solidFill>
                  <a:srgbClr val="232200"/>
                </a:solidFill>
              </a:rPr>
              <a:t>sposobnosti in/ali </a:t>
            </a:r>
            <a:endParaRPr lang="sl-SI" sz="2000" b="1" dirty="0" smtClean="0">
              <a:solidFill>
                <a:srgbClr val="232200"/>
              </a:solidFill>
            </a:endParaRPr>
          </a:p>
          <a:p>
            <a:pPr marL="714375" indent="-35083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l-SI" sz="2000" b="1" dirty="0" smtClean="0">
                <a:solidFill>
                  <a:srgbClr val="232200"/>
                </a:solidFill>
              </a:rPr>
              <a:t>emocionalnega </a:t>
            </a:r>
            <a:r>
              <a:rPr lang="sl-SI" sz="2000" b="1" dirty="0">
                <a:solidFill>
                  <a:srgbClr val="232200"/>
                </a:solidFill>
              </a:rPr>
              <a:t>dozorevanja. </a:t>
            </a: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Raven povezovalnik 7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sni zaviti oklepaj 1"/>
          <p:cNvSpPr/>
          <p:nvPr/>
        </p:nvSpPr>
        <p:spPr>
          <a:xfrm>
            <a:off x="2699792" y="2570241"/>
            <a:ext cx="288032" cy="1368152"/>
          </a:xfrm>
          <a:prstGeom prst="rightBrace">
            <a:avLst>
              <a:gd name="adj1" fmla="val 39777"/>
              <a:gd name="adj2" fmla="val 50000"/>
            </a:avLst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ravokotnik 2"/>
          <p:cNvSpPr/>
          <p:nvPr/>
        </p:nvSpPr>
        <p:spPr>
          <a:xfrm>
            <a:off x="3275856" y="2583580"/>
            <a:ext cx="4104456" cy="1704177"/>
          </a:xfrm>
          <a:prstGeom prst="rect">
            <a:avLst/>
          </a:prstGeom>
          <a:solidFill>
            <a:srgbClr val="FFFFCC"/>
          </a:solidFill>
          <a:ln w="28575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232200"/>
                </a:solidFill>
              </a:rPr>
              <a:t>Vplivajo na predelovanje vidnih in slušnih informacij</a:t>
            </a:r>
          </a:p>
          <a:p>
            <a:pPr algn="ctr"/>
            <a:r>
              <a:rPr lang="sl-SI" b="1" dirty="0" smtClean="0">
                <a:solidFill>
                  <a:srgbClr val="232200"/>
                </a:solidFill>
              </a:rPr>
              <a:t>  </a:t>
            </a:r>
            <a:endParaRPr lang="sl-SI" b="1" dirty="0" smtClean="0">
              <a:solidFill>
                <a:srgbClr val="232200"/>
              </a:solidFill>
            </a:endParaRPr>
          </a:p>
          <a:p>
            <a:pPr algn="ctr"/>
            <a:r>
              <a:rPr lang="sl-SI" b="1" dirty="0" smtClean="0">
                <a:solidFill>
                  <a:srgbClr val="232200"/>
                </a:solidFill>
              </a:rPr>
              <a:t>Potreba po p</a:t>
            </a:r>
            <a:r>
              <a:rPr lang="sl-SI" b="1" dirty="0" smtClean="0">
                <a:solidFill>
                  <a:srgbClr val="232200"/>
                </a:solidFill>
              </a:rPr>
              <a:t>rilagoditvah pisnih </a:t>
            </a:r>
            <a:r>
              <a:rPr lang="sl-SI" b="1" dirty="0" smtClean="0">
                <a:solidFill>
                  <a:srgbClr val="232200"/>
                </a:solidFill>
              </a:rPr>
              <a:t>gradiv – učbenikov</a:t>
            </a:r>
            <a:endParaRPr lang="en-GB" b="1" dirty="0">
              <a:solidFill>
                <a:srgbClr val="232200"/>
              </a:solidFill>
            </a:endParaRPr>
          </a:p>
        </p:txBody>
      </p:sp>
      <p:sp>
        <p:nvSpPr>
          <p:cNvPr id="9" name="Desna puščica 8"/>
          <p:cNvSpPr/>
          <p:nvPr/>
        </p:nvSpPr>
        <p:spPr>
          <a:xfrm rot="5400000">
            <a:off x="5146708" y="3362329"/>
            <a:ext cx="360040" cy="144016"/>
          </a:xfrm>
          <a:prstGeom prst="rightArrow">
            <a:avLst/>
          </a:prstGeom>
          <a:solidFill>
            <a:srgbClr val="820000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15515" y="1161646"/>
            <a:ext cx="8784976" cy="926976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pl-PL" altLang="sl-SI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Vpliv primanjkljajev </a:t>
            </a:r>
            <a:r>
              <a:rPr lang="pl-PL" altLang="sl-SI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820000"/>
                </a:solidFill>
                <a:latin typeface="+mn-lt"/>
              </a:rPr>
              <a:t>pri SUT na:</a:t>
            </a:r>
            <a:endParaRPr lang="en-US" altLang="sl-SI" sz="2400" b="1" dirty="0" smtClean="0">
              <a:ln>
                <a:solidFill>
                  <a:sysClr val="windowText" lastClr="000000"/>
                </a:solidFill>
              </a:ln>
              <a:solidFill>
                <a:srgbClr val="820000"/>
              </a:solidFill>
              <a:latin typeface="+mn-lt"/>
            </a:endParaRPr>
          </a:p>
        </p:txBody>
      </p:sp>
      <p:sp>
        <p:nvSpPr>
          <p:cNvPr id="2" name="Zaobljeni pravokotnik 1"/>
          <p:cNvSpPr/>
          <p:nvPr/>
        </p:nvSpPr>
        <p:spPr>
          <a:xfrm>
            <a:off x="1259632" y="2564904"/>
            <a:ext cx="2592288" cy="1008112"/>
          </a:xfrm>
          <a:prstGeom prst="roundRect">
            <a:avLst/>
          </a:prstGeom>
          <a:solidFill>
            <a:srgbClr val="FFFFE5"/>
          </a:solidFill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232200"/>
                </a:solidFill>
              </a:rPr>
              <a:t>Interpretiranje zaznavnih informacij</a:t>
            </a:r>
            <a:endParaRPr lang="en-GB" sz="2000" b="1" dirty="0">
              <a:solidFill>
                <a:srgbClr val="232200"/>
              </a:solidFill>
            </a:endParaRPr>
          </a:p>
        </p:txBody>
      </p:sp>
      <p:sp>
        <p:nvSpPr>
          <p:cNvPr id="5" name="Zaobljeni pravokotnik 4"/>
          <p:cNvSpPr/>
          <p:nvPr/>
        </p:nvSpPr>
        <p:spPr>
          <a:xfrm>
            <a:off x="1259632" y="4374232"/>
            <a:ext cx="2592288" cy="1008112"/>
          </a:xfrm>
          <a:prstGeom prst="roundRect">
            <a:avLst/>
          </a:prstGeom>
          <a:solidFill>
            <a:srgbClr val="FFFFE5"/>
          </a:solidFill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232200"/>
                </a:solidFill>
              </a:rPr>
              <a:t>Povezovanje informacij</a:t>
            </a:r>
            <a:endParaRPr lang="en-GB" sz="2000" b="1" dirty="0">
              <a:solidFill>
                <a:srgbClr val="232200"/>
              </a:solidFill>
            </a:endParaRPr>
          </a:p>
        </p:txBody>
      </p:sp>
      <p:sp>
        <p:nvSpPr>
          <p:cNvPr id="6" name="Zaobljeni pravokotnik 5"/>
          <p:cNvSpPr/>
          <p:nvPr/>
        </p:nvSpPr>
        <p:spPr>
          <a:xfrm>
            <a:off x="5148064" y="3366120"/>
            <a:ext cx="2592288" cy="1008112"/>
          </a:xfrm>
          <a:prstGeom prst="roundRect">
            <a:avLst/>
          </a:prstGeom>
          <a:solidFill>
            <a:srgbClr val="FFFFE5"/>
          </a:solidFill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232200"/>
                </a:solidFill>
              </a:rPr>
              <a:t>Učenje šolskih spretnosti </a:t>
            </a:r>
            <a:r>
              <a:rPr lang="sl-SI" i="1" dirty="0" smtClean="0">
                <a:solidFill>
                  <a:srgbClr val="232200"/>
                </a:solidFill>
              </a:rPr>
              <a:t>(branje, pisanje …)</a:t>
            </a:r>
            <a:endParaRPr lang="en-GB" i="1" dirty="0">
              <a:solidFill>
                <a:srgbClr val="232200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6104856" y="4878288"/>
            <a:ext cx="2592288" cy="100811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232200"/>
                </a:solidFill>
              </a:rPr>
              <a:t>Vseživljenjski vpliv na učenje in vedenje</a:t>
            </a:r>
            <a:endParaRPr lang="en-GB" sz="2000" b="1" dirty="0">
              <a:solidFill>
                <a:srgbClr val="232200"/>
              </a:solidFill>
            </a:endParaRPr>
          </a:p>
        </p:txBody>
      </p:sp>
      <p:sp>
        <p:nvSpPr>
          <p:cNvPr id="10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Slika 26" descr="Logo_EKP_socialni_sklad_SLO_slog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Slika 2" descr="MIZS_slovenščin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Raven povezovalnik 13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>
            <a:off x="4012077" y="2951930"/>
            <a:ext cx="1135987" cy="298338"/>
          </a:xfrm>
          <a:prstGeom prst="straightConnector1">
            <a:avLst/>
          </a:prstGeom>
          <a:ln w="3810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povezovalnik 16"/>
          <p:cNvCxnSpPr/>
          <p:nvPr/>
        </p:nvCxnSpPr>
        <p:spPr>
          <a:xfrm flipV="1">
            <a:off x="4012077" y="4453563"/>
            <a:ext cx="1079963" cy="436437"/>
          </a:xfrm>
          <a:prstGeom prst="straightConnector1">
            <a:avLst/>
          </a:prstGeom>
          <a:ln w="38100">
            <a:solidFill>
              <a:srgbClr val="8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1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9296" y="1988840"/>
            <a:ext cx="8352928" cy="4464496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Upoštevanje tipografskih in vsebinskih smernic.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Enakovreden izobrazbeni standard.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Možnost e-učbenikov in uporabe bralnikov.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Kar je dobro za učence s SUT je dobro za vse</a:t>
            </a: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!</a:t>
            </a: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Uporaba gradiv v različnih medijih (</a:t>
            </a:r>
            <a:r>
              <a:rPr lang="sl-SI" sz="2400" b="1" i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od klasičnih, papirnatih učbenikov do e-učbenikov, zvočnih učbenikov </a:t>
            </a:r>
            <a:r>
              <a:rPr lang="sl-SI" sz="2400" i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(tudi </a:t>
            </a:r>
            <a:r>
              <a:rPr lang="sl-SI" sz="2400" i="1" dirty="0" err="1" smtClean="0">
                <a:solidFill>
                  <a:srgbClr val="232200"/>
                </a:solidFill>
                <a:latin typeface="Calibri" panose="020F0502020204030204" pitchFamily="34" charset="0"/>
              </a:rPr>
              <a:t>daisy</a:t>
            </a:r>
            <a:r>
              <a:rPr lang="sl-SI" sz="2400" i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 format za slepe)</a:t>
            </a:r>
            <a:r>
              <a:rPr lang="sl-SI" sz="2400" b="1" dirty="0" smtClean="0">
                <a:solidFill>
                  <a:srgbClr val="232200"/>
                </a:solidFill>
                <a:latin typeface="Calibri" panose="020F0502020204030204" pitchFamily="34" charset="0"/>
              </a:rPr>
              <a:t>)</a:t>
            </a:r>
            <a:endParaRPr lang="sl-SI" sz="2400" b="1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60000"/>
              </a:spcBef>
              <a:buClr>
                <a:srgbClr val="CC0000"/>
              </a:buClr>
              <a:defRPr/>
            </a:pPr>
            <a:endParaRPr lang="sl-SI" sz="2400" dirty="0" smtClean="0">
              <a:solidFill>
                <a:srgbClr val="2322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Slika 26" descr="Logo_EKP_socialni_sklad_SLO_sloga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2" descr="MIZS_slovenšč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Raven povezovalnik 9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124744"/>
            <a:ext cx="8505328" cy="839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Prilagojeni učbeniki za učence s PP</a:t>
            </a:r>
          </a:p>
        </p:txBody>
      </p:sp>
    </p:spTree>
    <p:extLst>
      <p:ext uri="{BB962C8B-B14F-4D97-AF65-F5344CB8AC3E}">
        <p14:creationId xmlns:p14="http://schemas.microsoft.com/office/powerpoint/2010/main" val="39651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1049"/>
            <a:ext cx="8505328" cy="839054"/>
          </a:xfrm>
        </p:spPr>
        <p:txBody>
          <a:bodyPr/>
          <a:lstStyle/>
          <a:p>
            <a:pPr algn="l" eaLnBrk="1" hangingPunct="1">
              <a:defRPr/>
            </a:pP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Prilagajanje </a:t>
            </a:r>
            <a:r>
              <a:rPr lang="sl-SI" sz="2800" b="1" u="sng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tipografije</a:t>
            </a: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pisnih gradiv za učence s PP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916832"/>
            <a:ext cx="8362950" cy="4680520"/>
          </a:xfrm>
          <a:noFill/>
          <a:ln>
            <a:noFill/>
          </a:ln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24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  <a:cs typeface="Times New Roman" pitchFamily="18" charset="0"/>
              </a:rPr>
              <a:t>Dober kontrast med ozadjem in </a:t>
            </a: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č</a:t>
            </a: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  <a:cs typeface="Times New Roman" pitchFamily="18" charset="0"/>
              </a:rPr>
              <a:t>rkami </a:t>
            </a:r>
            <a:endParaRPr lang="sl-SI" sz="2100" b="1" dirty="0" smtClean="0">
              <a:solidFill>
                <a:srgbClr val="232200"/>
              </a:solidFill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sl-SI" sz="2100" b="1" dirty="0" smtClean="0">
                <a:ln>
                  <a:solidFill>
                    <a:srgbClr val="002060"/>
                  </a:solidFill>
                </a:ln>
                <a:latin typeface="Calibri" pitchFamily="34" charset="0"/>
              </a:rPr>
              <a:t>	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izogibanje črnemu tisku na beli podlagi (vizualni-stresni sindrom oz.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skotopični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 sindrom – Meares-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Irlen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Times New Roman" pitchFamily="18" charset="0"/>
              </a:rPr>
              <a:t> sindrom);</a:t>
            </a:r>
            <a:endParaRPr lang="sl-SI" sz="21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Velikost črk 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sl-SI" sz="2100" b="1" dirty="0" smtClean="0">
                <a:latin typeface="Calibri" pitchFamily="34" charset="0"/>
              </a:rPr>
              <a:t>	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med (12) 14 in 18, z razločnim, čitljivim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izgledom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(izogibanje</a:t>
            </a:r>
            <a:r>
              <a:rPr lang="sl-SI" sz="2100" i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poševni obliki črk, </a:t>
            </a:r>
            <a:r>
              <a:rPr lang="sl-SI" sz="2100" u="sng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podčrtavanju besed brez presledkov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); </a:t>
            </a: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defRPr/>
            </a:pPr>
            <a:r>
              <a:rPr lang="sl-SI" sz="2100" b="1" dirty="0" err="1" smtClean="0">
                <a:solidFill>
                  <a:srgbClr val="232200"/>
                </a:solidFill>
                <a:latin typeface="Calibri" pitchFamily="34" charset="0"/>
              </a:rPr>
              <a:t>Sans</a:t>
            </a: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 </a:t>
            </a:r>
            <a:r>
              <a:rPr lang="sl-SI" sz="2100" b="1" dirty="0" err="1" smtClean="0">
                <a:solidFill>
                  <a:srgbClr val="232200"/>
                </a:solidFill>
                <a:latin typeface="Calibri" pitchFamily="34" charset="0"/>
              </a:rPr>
              <a:t>sarifna</a:t>
            </a: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 oblika črk in razširjena pisava</a:t>
            </a:r>
            <a:r>
              <a:rPr lang="sl-SI" sz="2100" b="1" dirty="0" smtClean="0">
                <a:ln>
                  <a:solidFill>
                    <a:srgbClr val="002060"/>
                  </a:solidFill>
                </a:ln>
                <a:latin typeface="Calibri" pitchFamily="34" charset="0"/>
              </a:rPr>
              <a:t>	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None/>
              <a:defRPr/>
            </a:pPr>
            <a:r>
              <a:rPr lang="sl-SI" sz="2100" b="1" dirty="0" smtClean="0">
                <a:ln>
                  <a:solidFill>
                    <a:srgbClr val="002060"/>
                  </a:solidFill>
                </a:ln>
                <a:solidFill>
                  <a:srgbClr val="003366"/>
                </a:solidFill>
              </a:rPr>
              <a:t>	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</a:rPr>
              <a:t>Arial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Calibri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Century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Gothic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Comic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Sans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Verdana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</a:rPr>
              <a:t>Helvetica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</a:rPr>
              <a:t>Tahoma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sl-SI" sz="2100" dirty="0" err="1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Trebuchet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</a:t>
            </a:r>
            <a:r>
              <a:rPr lang="sl-SI" sz="2100" strike="sngStrike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Times New Roman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. </a:t>
            </a:r>
            <a:endParaRPr lang="en-GB" sz="2100" dirty="0" smtClean="0">
              <a:solidFill>
                <a:schemeClr val="bg2">
                  <a:lumMod val="25000"/>
                </a:schemeClr>
              </a:solidFill>
              <a:latin typeface="Vivaldi" pitchFamily="66" charset="0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Razmak med vrsticam – presledki med odstavki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r>
              <a:rPr lang="sl-SI" sz="2100" b="1" dirty="0" smtClean="0">
                <a:ln>
                  <a:solidFill>
                    <a:srgbClr val="002060"/>
                  </a:solidFill>
                </a:ln>
                <a:latin typeface="Calibri" pitchFamily="34" charset="0"/>
              </a:rPr>
              <a:t>	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(1,5 – 2);</a:t>
            </a:r>
            <a:endParaRPr lang="en-GB" sz="21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Eksplozija 1 3">
            <a:hlinkClick r:id="" action="ppaction://noaction"/>
          </p:cNvPr>
          <p:cNvSpPr/>
          <p:nvPr/>
        </p:nvSpPr>
        <p:spPr>
          <a:xfrm>
            <a:off x="5292080" y="2045453"/>
            <a:ext cx="142875" cy="142875"/>
          </a:xfrm>
          <a:prstGeom prst="irregularSeal1">
            <a:avLst/>
          </a:prstGeom>
          <a:solidFill>
            <a:srgbClr val="FFFF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5" name="Eksplozija 1 4">
            <a:hlinkClick r:id="" action="ppaction://noaction"/>
          </p:cNvPr>
          <p:cNvSpPr/>
          <p:nvPr/>
        </p:nvSpPr>
        <p:spPr>
          <a:xfrm>
            <a:off x="5581253" y="4437112"/>
            <a:ext cx="142875" cy="142875"/>
          </a:xfrm>
          <a:prstGeom prst="irregularSeal1">
            <a:avLst/>
          </a:prstGeom>
          <a:solidFill>
            <a:srgbClr val="FFFFD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Slika 26" descr="Logo_EKP_socialni_sklad_SLO_sloga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2" descr="MIZS_slovenščin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242" y="127112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Raven povezovalnik 11"/>
          <p:cNvCxnSpPr/>
          <p:nvPr/>
        </p:nvCxnSpPr>
        <p:spPr>
          <a:xfrm>
            <a:off x="467544" y="1268760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dnaslov 2"/>
          <p:cNvSpPr txBox="1">
            <a:spLocks/>
          </p:cNvSpPr>
          <p:nvPr/>
        </p:nvSpPr>
        <p:spPr>
          <a:xfrm>
            <a:off x="547936" y="62456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2009782"/>
            <a:ext cx="8501063" cy="4371546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Vrsta tiska </a:t>
            </a:r>
            <a:r>
              <a:rPr lang="sl-SI" sz="2100" dirty="0" smtClean="0">
                <a:solidFill>
                  <a:srgbClr val="232200"/>
                </a:solidFill>
                <a:latin typeface="Calibri" pitchFamily="34" charset="0"/>
              </a:rPr>
              <a:t>(</a:t>
            </a:r>
            <a:r>
              <a:rPr lang="sl-SI" sz="2100" strike="sngStrike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Velike tiskane črke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, male tiskane črke          )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Mat površina papirja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(papir z leskom povzroča bleščanje)</a:t>
            </a:r>
            <a:r>
              <a:rPr lang="sl-SI" sz="21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Poravnava vrstic le na levem robu; 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Največ 60 do 70 znakov v vrstici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(poved </a:t>
            </a:r>
            <a:r>
              <a:rPr lang="sl-SI" sz="2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naj se začne na koncu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vrstice)</a:t>
            </a:r>
            <a:r>
              <a:rPr lang="sl-SI" sz="2100" dirty="0">
                <a:solidFill>
                  <a:srgbClr val="232200"/>
                </a:solidFill>
                <a:latin typeface="Calibri" panose="020F0502020204030204" pitchFamily="34" charset="0"/>
              </a:rPr>
              <a:t>;</a:t>
            </a:r>
            <a:r>
              <a:rPr lang="sl-SI" sz="2100" dirty="0" smtClean="0">
                <a:solidFill>
                  <a:srgbClr val="232200"/>
                </a:solidFill>
                <a:latin typeface="Calibri" panose="020F0502020204030204" pitchFamily="34" charset="0"/>
              </a:rPr>
              <a:t> </a:t>
            </a:r>
            <a:endParaRPr lang="sl-SI" sz="2100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Presledki med odstavki;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Uokvirjanje pomembnih informacij v besedilu;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Barvno označevanje pomembnih informacij;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Predstavitev informacij v razpredelnici;</a:t>
            </a:r>
            <a:endParaRPr lang="sl-SI" sz="2100" b="1" dirty="0" smtClean="0">
              <a:solidFill>
                <a:srgbClr val="2322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Jasna razporeditev vsebine;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 smtClean="0">
                <a:solidFill>
                  <a:srgbClr val="232200"/>
                </a:solidFill>
                <a:latin typeface="Calibri" pitchFamily="34" charset="0"/>
              </a:rPr>
              <a:t>Postavitev ilustracij nad besedilom; </a:t>
            </a:r>
          </a:p>
          <a:p>
            <a:pPr eaLnBrk="1" hangingPunct="1">
              <a:spcBef>
                <a:spcPts val="1000"/>
              </a:spcBef>
              <a:buClr>
                <a:srgbClr val="CC0000"/>
              </a:buClr>
              <a:defRPr/>
            </a:pPr>
            <a:r>
              <a:rPr lang="sl-SI" sz="2100" b="1" dirty="0">
                <a:solidFill>
                  <a:srgbClr val="232200"/>
                </a:solidFill>
                <a:latin typeface="Calibri" pitchFamily="34" charset="0"/>
              </a:rPr>
              <a:t>Vsebina naj ne leži na grafičnem ozadju – </a:t>
            </a:r>
            <a:r>
              <a:rPr lang="sl-SI" sz="2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grafi</a:t>
            </a:r>
            <a:r>
              <a:rPr lang="sl-SI" sz="2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č</a:t>
            </a:r>
            <a:r>
              <a:rPr lang="sl-SI" sz="2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no ozadje ote</a:t>
            </a:r>
            <a:r>
              <a:rPr lang="sl-SI" sz="2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</a:rPr>
              <a:t>ž</a:t>
            </a:r>
            <a:r>
              <a:rPr lang="sl-SI" sz="21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uje </a:t>
            </a:r>
            <a:r>
              <a:rPr lang="sl-SI" sz="21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branje</a:t>
            </a:r>
            <a:r>
              <a:rPr lang="sl-SI" sz="2100" dirty="0" smtClean="0">
                <a:solidFill>
                  <a:srgbClr val="232200"/>
                </a:solidFill>
                <a:latin typeface="Calibri" panose="020F0502020204030204" pitchFamily="34" charset="0"/>
              </a:rPr>
              <a:t>.</a:t>
            </a:r>
            <a:endParaRPr lang="sl-SI" sz="2100" dirty="0">
              <a:solidFill>
                <a:srgbClr val="2322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defRPr/>
            </a:pPr>
            <a:endParaRPr lang="sl-SI" sz="2000" b="1" dirty="0" smtClean="0">
              <a:ln>
                <a:solidFill>
                  <a:srgbClr val="002060"/>
                </a:solidFill>
              </a:ln>
              <a:solidFill>
                <a:srgbClr val="006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itchFamily="2" charset="2"/>
              <a:buChar char="§"/>
              <a:defRPr/>
            </a:pPr>
            <a:endParaRPr lang="sl-SI" sz="2000" b="1" dirty="0" smtClean="0">
              <a:ln>
                <a:solidFill>
                  <a:srgbClr val="002060"/>
                </a:solidFill>
              </a:ln>
              <a:solidFill>
                <a:srgbClr val="006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lvl="4" eaLnBrk="1" hangingPunct="1">
              <a:lnSpc>
                <a:spcPct val="80000"/>
              </a:lnSpc>
              <a:spcBef>
                <a:spcPts val="1000"/>
              </a:spcBef>
              <a:buClr>
                <a:srgbClr val="CC0000"/>
              </a:buClr>
              <a:buFont typeface="Wingdings" pitchFamily="2" charset="2"/>
              <a:buChar char="§"/>
              <a:defRPr/>
            </a:pPr>
            <a:endParaRPr lang="sl-SI" dirty="0" smtClean="0">
              <a:ln>
                <a:solidFill>
                  <a:srgbClr val="002060"/>
                </a:solidFill>
              </a:ln>
              <a:solidFill>
                <a:srgbClr val="006200"/>
              </a:solidFill>
              <a:latin typeface="Calibri" pitchFamily="34" charset="0"/>
            </a:endParaRPr>
          </a:p>
          <a:p>
            <a:pPr eaLnBrk="1" hangingPunct="1">
              <a:spcBef>
                <a:spcPts val="1000"/>
              </a:spcBef>
              <a:defRPr/>
            </a:pPr>
            <a:endParaRPr lang="en-GB" sz="2000" dirty="0" smtClean="0">
              <a:ln>
                <a:solidFill>
                  <a:srgbClr val="002060"/>
                </a:solidFill>
              </a:ln>
              <a:latin typeface="Calibri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951174"/>
            <a:ext cx="403409" cy="36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slov 2"/>
          <p:cNvSpPr txBox="1">
            <a:spLocks/>
          </p:cNvSpPr>
          <p:nvPr/>
        </p:nvSpPr>
        <p:spPr>
          <a:xfrm>
            <a:off x="395536" y="60932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sklad/Evropski sklad za regionalni razvoj/Kohezijski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Slika 26" descr="Logo_EKP_socialni_sklad_SLO_sloga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2504937" cy="12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Slika 2" descr="MIZS_slovenščin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677"/>
            <a:ext cx="2520279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1" descr="C:\Users\Jurij\Google Drive\UMETNIŠKA DEJAVNOST\VZORCI DOKUMENTOV\Logo PEF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235" y="208929"/>
            <a:ext cx="8715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Raven povezovalnik 12"/>
          <p:cNvCxnSpPr/>
          <p:nvPr/>
        </p:nvCxnSpPr>
        <p:spPr>
          <a:xfrm>
            <a:off x="467544" y="1226394"/>
            <a:ext cx="8229600" cy="0"/>
          </a:xfrm>
          <a:prstGeom prst="line">
            <a:avLst/>
          </a:prstGeom>
          <a:ln>
            <a:solidFill>
              <a:srgbClr val="2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1049"/>
            <a:ext cx="8505328" cy="839054"/>
          </a:xfrm>
        </p:spPr>
        <p:txBody>
          <a:bodyPr/>
          <a:lstStyle/>
          <a:p>
            <a:pPr algn="l" eaLnBrk="1" hangingPunct="1">
              <a:defRPr/>
            </a:pP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Prilagajanje </a:t>
            </a:r>
            <a:r>
              <a:rPr lang="sl-SI" sz="2800" b="1" u="sng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tipografije</a:t>
            </a:r>
            <a:r>
              <a:rPr lang="sl-SI" sz="2800" b="1" dirty="0" smtClean="0">
                <a:ln>
                  <a:solidFill>
                    <a:srgbClr val="000000"/>
                  </a:solidFill>
                </a:ln>
                <a:solidFill>
                  <a:srgbClr val="8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pisnih gradiv za učence s PP</a:t>
            </a:r>
          </a:p>
        </p:txBody>
      </p:sp>
    </p:spTree>
    <p:extLst>
      <p:ext uri="{BB962C8B-B14F-4D97-AF65-F5344CB8AC3E}">
        <p14:creationId xmlns:p14="http://schemas.microsoft.com/office/powerpoint/2010/main" val="35689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897</Words>
  <Application>Microsoft Office PowerPoint</Application>
  <PresentationFormat>Diaprojekcija na zaslonu (4:3)</PresentationFormat>
  <Paragraphs>133</Paragraphs>
  <Slides>14</Slides>
  <Notes>6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4" baseType="lpstr">
      <vt:lpstr>Arial</vt:lpstr>
      <vt:lpstr>Calibri</vt:lpstr>
      <vt:lpstr>Century Gothic</vt:lpstr>
      <vt:lpstr>Comic Sans MS</vt:lpstr>
      <vt:lpstr>Times New Roman</vt:lpstr>
      <vt:lpstr>Trebuchet MS</vt:lpstr>
      <vt:lpstr>Verdana</vt:lpstr>
      <vt:lpstr>Vivaldi</vt:lpstr>
      <vt:lpstr>Wingdings</vt:lpstr>
      <vt:lpstr>Office Theme</vt:lpstr>
      <vt:lpstr>Tipografija in vsebinske prilagoditve učbenikov za učence s posebnimi potrebami</vt:lpstr>
      <vt:lpstr>25 % učencev s PP v populaciji (20 % z UT)</vt:lpstr>
      <vt:lpstr>PowerPointova predstavitev</vt:lpstr>
      <vt:lpstr>Definicija SUT  (najštevilčnejša skupina učencev s PP)</vt:lpstr>
      <vt:lpstr>Definicija SUT</vt:lpstr>
      <vt:lpstr>Vpliv primanjkljajev pri SUT na:</vt:lpstr>
      <vt:lpstr>PowerPointova predstavitev</vt:lpstr>
      <vt:lpstr>Prilagajanje tipografije pisnih gradiv za učence s PP</vt:lpstr>
      <vt:lpstr>Prilagajanje tipografije pisnih gradiv za učence s PP</vt:lpstr>
      <vt:lpstr>PowerPointova predstavitev</vt:lpstr>
      <vt:lpstr>PowerPointova predstavitev</vt:lpstr>
      <vt:lpstr>PowerPointova predstavitev</vt:lpstr>
      <vt:lpstr>Prevajalnik besedila v govor – e-bralec http://ebralec.si/ </vt:lpstr>
      <vt:lpstr>Prevajalnik besedila v govor – e-bralec http://ebralec.si/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</dc:creator>
  <cp:lastModifiedBy>Milena</cp:lastModifiedBy>
  <cp:revision>41</cp:revision>
  <dcterms:created xsi:type="dcterms:W3CDTF">2017-08-28T09:28:12Z</dcterms:created>
  <dcterms:modified xsi:type="dcterms:W3CDTF">2017-11-15T19:25:37Z</dcterms:modified>
</cp:coreProperties>
</file>