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5" r:id="rId4"/>
    <p:sldId id="286" r:id="rId5"/>
    <p:sldId id="274" r:id="rId6"/>
    <p:sldId id="287" r:id="rId7"/>
    <p:sldId id="288" r:id="rId8"/>
    <p:sldId id="269" r:id="rId9"/>
    <p:sldId id="270" r:id="rId10"/>
    <p:sldId id="271" r:id="rId11"/>
    <p:sldId id="272" r:id="rId12"/>
    <p:sldId id="273" r:id="rId13"/>
    <p:sldId id="280" r:id="rId14"/>
    <p:sldId id="275" r:id="rId15"/>
    <p:sldId id="276" r:id="rId16"/>
    <p:sldId id="284" r:id="rId17"/>
    <p:sldId id="283" r:id="rId1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rkarGr" initials="G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06BC2-CC4D-425D-8171-10519E4A922F}" type="datetimeFigureOut">
              <a:rPr lang="sl-SI" smtClean="0"/>
              <a:t>10/11/17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26380-1ED2-4AA9-BDA6-A28F0B671B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405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63DB0-FAF4-40B5-9208-1094B2AAB019}" type="datetimeFigureOut">
              <a:rPr lang="sl-SI" smtClean="0"/>
              <a:t>10/11/17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5B524-C04D-463C-8BB8-D5218F35493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4919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5B524-C04D-463C-8BB8-D5218F35493B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522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471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42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229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619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1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02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451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119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569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159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750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3DDA-7748-4857-8A26-94C13A20109D}" type="datetimeFigureOut">
              <a:rPr lang="sl-SI" smtClean="0"/>
              <a:pPr/>
              <a:t>10/11/17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208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hyperlink" Target="https://en.wikipedia.org/wiki/Edgar_Dale" TargetMode="External"/><Relationship Id="rId7" Type="http://schemas.openxmlformats.org/officeDocument/2006/relationships/hyperlink" Target="https://en.wikipedia.org/wiki/Jeanne_Chall" TargetMode="External"/><Relationship Id="rId8" Type="http://schemas.openxmlformats.org/officeDocument/2006/relationships/hyperlink" Target="https://books.google.com/books?id=2nbuAAAAMAAJ&amp;q=isbn:1571290087&amp;dq=isbn:1571290087" TargetMode="External"/><Relationship Id="rId9" Type="http://schemas.openxmlformats.org/officeDocument/2006/relationships/hyperlink" Target="https://en.wikipedia.org/wiki/International_Standard_Book_Number" TargetMode="External"/><Relationship Id="rId10" Type="http://schemas.openxmlformats.org/officeDocument/2006/relationships/hyperlink" Target="https://en.wikipedia.org/wiki/Special:BookSources/1571290087" TargetMode="External"/><Relationship Id="rId11" Type="http://schemas.openxmlformats.org/officeDocument/2006/relationships/hyperlink" Target="https://archive.org/details/ERIC_ED449468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auc.splet.arnes.si/files/2017/08/logotip_projek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604867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260648"/>
            <a:ext cx="8784976" cy="633670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84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1"/>
            <a:ext cx="8424936" cy="709233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Dale-</a:t>
            </a:r>
            <a:r>
              <a:rPr lang="en-GB" dirty="0" err="1" smtClean="0">
                <a:solidFill>
                  <a:schemeClr val="tx1"/>
                </a:solidFill>
              </a:rPr>
              <a:t>Chall</a:t>
            </a:r>
            <a:r>
              <a:rPr lang="sl-SI" dirty="0" smtClean="0">
                <a:solidFill>
                  <a:schemeClr val="tx1"/>
                </a:solidFill>
              </a:rPr>
              <a:t>: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sl-SI" dirty="0" smtClean="0">
                <a:solidFill>
                  <a:schemeClr val="tx1"/>
                </a:solidFill>
              </a:rPr>
              <a:t>besedni seznam</a:t>
            </a:r>
            <a:endParaRPr lang="en-GB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251521" y="2020301"/>
            <a:ext cx="3312366" cy="4023360"/>
          </a:xfrm>
        </p:spPr>
        <p:txBody>
          <a:bodyPr>
            <a:normAutofit fontScale="70000" lnSpcReduction="20000"/>
          </a:bodyPr>
          <a:lstStyle/>
          <a:p>
            <a:pPr marL="578358" lvl="1" indent="-285750"/>
            <a:r>
              <a:rPr lang="en-US" dirty="0" err="1" smtClean="0"/>
              <a:t>Pribl</a:t>
            </a:r>
            <a:r>
              <a:rPr lang="sl-SI" dirty="0" smtClean="0"/>
              <a:t>. 3000 </a:t>
            </a:r>
            <a:r>
              <a:rPr lang="sl-SI" dirty="0" smtClean="0">
                <a:solidFill>
                  <a:srgbClr val="FF0000"/>
                </a:solidFill>
              </a:rPr>
              <a:t>znanih besed: </a:t>
            </a:r>
            <a:r>
              <a:rPr lang="sl-SI" dirty="0" smtClean="0"/>
              <a:t>besede, ki jih med branjem prepozna oz. razume vsaj 80 % četrtošolcev.</a:t>
            </a:r>
          </a:p>
          <a:p>
            <a:pPr marL="578358" lvl="1" indent="-285750"/>
            <a:r>
              <a:rPr lang="sl-SI" dirty="0" smtClean="0"/>
              <a:t>Kot pri </a:t>
            </a:r>
            <a:r>
              <a:rPr lang="sl-SI" dirty="0" err="1" smtClean="0"/>
              <a:t>Spache</a:t>
            </a:r>
            <a:r>
              <a:rPr lang="sl-SI" dirty="0" smtClean="0"/>
              <a:t>, ne gre za besedišče, ki je pogosto / tipično.</a:t>
            </a:r>
          </a:p>
          <a:p>
            <a:pPr marL="578358" lvl="1" indent="-285750"/>
            <a:r>
              <a:rPr lang="sl-SI" dirty="0" smtClean="0"/>
              <a:t>Za presojo zahtevnostne stopnje besedila se izračuna delež besed, ki jih ni na seznamu.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  <a:p>
            <a:endParaRPr lang="en-GB" dirty="0"/>
          </a:p>
          <a:p>
            <a:endParaRPr lang="en-GB" dirty="0"/>
          </a:p>
          <a:p>
            <a:pPr>
              <a:buFont typeface="Courier New" charset="0"/>
              <a:buChar char="o"/>
            </a:pPr>
            <a:endParaRPr lang="en-GB" dirty="0"/>
          </a:p>
          <a:p>
            <a:pPr>
              <a:buFont typeface="Courier New" charset="0"/>
              <a:buChar char="o"/>
            </a:pPr>
            <a:endParaRPr lang="en-US" dirty="0"/>
          </a:p>
        </p:txBody>
      </p:sp>
      <p:pic>
        <p:nvPicPr>
          <p:cNvPr id="8" name="Slika 4"/>
          <p:cNvPicPr/>
          <p:nvPr/>
        </p:nvPicPr>
        <p:blipFill>
          <a:blip r:embed="rId5"/>
          <a:stretch>
            <a:fillRect/>
          </a:stretch>
        </p:blipFill>
        <p:spPr>
          <a:xfrm>
            <a:off x="3586939" y="1804325"/>
            <a:ext cx="5377548" cy="392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9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3529" y="1"/>
            <a:ext cx="8496943" cy="476075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Korpusni pristop: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sl-SI" dirty="0" smtClean="0">
                <a:solidFill>
                  <a:schemeClr val="tx1"/>
                </a:solidFill>
              </a:rPr>
              <a:t>ATOS</a:t>
            </a:r>
            <a:endParaRPr lang="en-GB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23529" y="1872278"/>
            <a:ext cx="8496944" cy="2276801"/>
          </a:xfrm>
        </p:spPr>
        <p:txBody>
          <a:bodyPr>
            <a:normAutofit fontScale="77500" lnSpcReduction="20000"/>
          </a:bodyPr>
          <a:lstStyle/>
          <a:p>
            <a:pPr marL="578358" lvl="1" indent="-285750"/>
            <a:r>
              <a:rPr lang="sl-SI" altLang="sl-SI" dirty="0"/>
              <a:t>Korpus 28,000 knjig (474 </a:t>
            </a:r>
            <a:r>
              <a:rPr lang="sl-SI" altLang="sl-SI" dirty="0" smtClean="0"/>
              <a:t>milijonov </a:t>
            </a:r>
            <a:r>
              <a:rPr lang="sl-SI" altLang="sl-SI" dirty="0"/>
              <a:t>besed), ki se </a:t>
            </a:r>
            <a:r>
              <a:rPr lang="sl-SI" altLang="sl-SI" dirty="0" smtClean="0"/>
              <a:t>berejo </a:t>
            </a:r>
            <a:r>
              <a:rPr lang="sl-SI" altLang="sl-SI" dirty="0"/>
              <a:t>v OŠ in SŠ.</a:t>
            </a:r>
          </a:p>
          <a:p>
            <a:pPr marL="578358" lvl="1" indent="-285750"/>
            <a:r>
              <a:rPr lang="sl-SI" dirty="0"/>
              <a:t>Učenci </a:t>
            </a:r>
            <a:r>
              <a:rPr lang="sl-SI" dirty="0" smtClean="0"/>
              <a:t>po branju </a:t>
            </a:r>
            <a:r>
              <a:rPr lang="sl-SI" dirty="0"/>
              <a:t>rešijo test razumevanja, na osnovi katerega se opredeli zahtevnost besedila.</a:t>
            </a:r>
          </a:p>
          <a:p>
            <a:pPr marL="578358" lvl="1" indent="-285750"/>
            <a:r>
              <a:rPr lang="sl-SI" dirty="0"/>
              <a:t>Ti podatki so nato uporabljeni za </a:t>
            </a:r>
            <a:r>
              <a:rPr lang="sl-SI" dirty="0" err="1">
                <a:solidFill>
                  <a:srgbClr val="FF0000"/>
                </a:solidFill>
              </a:rPr>
              <a:t>rangiranje</a:t>
            </a:r>
            <a:r>
              <a:rPr lang="sl-SI" dirty="0">
                <a:solidFill>
                  <a:srgbClr val="FF0000"/>
                </a:solidFill>
              </a:rPr>
              <a:t> besed</a:t>
            </a:r>
            <a:r>
              <a:rPr lang="sl-SI" dirty="0"/>
              <a:t> na besednem </a:t>
            </a:r>
            <a:r>
              <a:rPr lang="sl-SI" dirty="0" smtClean="0"/>
              <a:t>seznamu, ki je osnova za nadaljnje ocenjevanje zahtevnosti.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  <a:p>
            <a:endParaRPr lang="en-GB" dirty="0"/>
          </a:p>
          <a:p>
            <a:endParaRPr lang="en-GB" dirty="0"/>
          </a:p>
          <a:p>
            <a:pPr>
              <a:buFont typeface="Courier New" charset="0"/>
              <a:buChar char="o"/>
            </a:pPr>
            <a:endParaRPr lang="en-GB" dirty="0"/>
          </a:p>
          <a:p>
            <a:pPr>
              <a:buFont typeface="Courier New" charset="0"/>
              <a:buChar char="o"/>
            </a:pPr>
            <a:endParaRPr lang="en-US" dirty="0"/>
          </a:p>
        </p:txBody>
      </p:sp>
      <p:pic>
        <p:nvPicPr>
          <p:cNvPr id="8" name="Slika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779" y="3645024"/>
            <a:ext cx="89344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9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512" y="1"/>
            <a:ext cx="8712968" cy="476671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Korpusni pristop: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sl-SI" dirty="0" smtClean="0">
                <a:solidFill>
                  <a:schemeClr val="tx1"/>
                </a:solidFill>
              </a:rPr>
              <a:t>KELLY</a:t>
            </a:r>
            <a:endParaRPr lang="en-GB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179513" y="2020302"/>
            <a:ext cx="8712967" cy="2560826"/>
          </a:xfrm>
        </p:spPr>
        <p:txBody>
          <a:bodyPr>
            <a:normAutofit fontScale="70000" lnSpcReduction="20000"/>
          </a:bodyPr>
          <a:lstStyle/>
          <a:p>
            <a:pPr marL="578358" lvl="1" indent="-285750"/>
            <a:r>
              <a:rPr lang="sl-SI" altLang="sl-SI" dirty="0" smtClean="0"/>
              <a:t>Temeljno besedišče za učenje tujih jezikov, zgrajeno na spoznanju, da </a:t>
            </a:r>
            <a:r>
              <a:rPr lang="sl-SI" dirty="0" smtClean="0"/>
              <a:t>poznavanje 1.500 najpogostejših besede jezika omogoča razumevanje 75 % normalnega besedila.</a:t>
            </a:r>
          </a:p>
          <a:p>
            <a:pPr marL="578358" lvl="1" indent="-285750"/>
            <a:r>
              <a:rPr lang="sl-SI" dirty="0" smtClean="0"/>
              <a:t>Uporabljen je ad hoc grajeni </a:t>
            </a:r>
            <a:r>
              <a:rPr lang="sl-SI" dirty="0" smtClean="0">
                <a:solidFill>
                  <a:srgbClr val="FF0000"/>
                </a:solidFill>
              </a:rPr>
              <a:t>referenčni korpus,</a:t>
            </a:r>
            <a:r>
              <a:rPr lang="sl-SI" dirty="0" smtClean="0"/>
              <a:t> seznami so ročno prečiščeni in dopolnjeni z manjkajočim gradivom po presoji ekipe (npr. dnevi tedna, imena mesecev, deli telesa ipd.).</a:t>
            </a:r>
          </a:p>
          <a:p>
            <a:pPr marL="578358" lvl="1" indent="-285750"/>
            <a:r>
              <a:rPr lang="sl-SI" dirty="0" smtClean="0"/>
              <a:t>Seznam se razdeli na 5 delov, ki jih pripišejo </a:t>
            </a:r>
            <a:r>
              <a:rPr lang="sl-SI" dirty="0"/>
              <a:t>CEFR (A1, A2, B1, B2, C1</a:t>
            </a:r>
            <a:r>
              <a:rPr lang="sl-SI" dirty="0" smtClean="0"/>
              <a:t>), sledi evalvacija v razredu.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  <a:p>
            <a:endParaRPr lang="en-GB" dirty="0"/>
          </a:p>
          <a:p>
            <a:endParaRPr lang="en-GB" dirty="0"/>
          </a:p>
          <a:p>
            <a:pPr>
              <a:buFont typeface="Courier New" charset="0"/>
              <a:buChar char="o"/>
            </a:pPr>
            <a:endParaRPr lang="en-GB" dirty="0"/>
          </a:p>
          <a:p>
            <a:pPr>
              <a:buFont typeface="Courier New" charset="0"/>
              <a:buChar char="o"/>
            </a:pPr>
            <a:endParaRPr lang="en-US" dirty="0"/>
          </a:p>
        </p:txBody>
      </p:sp>
      <p:pic>
        <p:nvPicPr>
          <p:cNvPr id="8" name="Slika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1590" y="4149080"/>
            <a:ext cx="7123733" cy="199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585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512" y="-63590"/>
            <a:ext cx="8712968" cy="631062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Besedni seznami: sinteza</a:t>
            </a:r>
            <a:endParaRPr lang="en-GB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179513" y="2020301"/>
            <a:ext cx="8712967" cy="402336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sl-SI" sz="2400" dirty="0" smtClean="0"/>
              <a:t>Projekti sledijo </a:t>
            </a:r>
            <a:r>
              <a:rPr lang="sl-SI" sz="2400" dirty="0" smtClean="0">
                <a:solidFill>
                  <a:srgbClr val="FF0000"/>
                </a:solidFill>
              </a:rPr>
              <a:t>različnim ciljem </a:t>
            </a:r>
            <a:r>
              <a:rPr lang="sl-SI" sz="2400" dirty="0" smtClean="0"/>
              <a:t>in se osredotočajo na </a:t>
            </a:r>
            <a:r>
              <a:rPr lang="sl-SI" sz="2400" dirty="0" smtClean="0">
                <a:solidFill>
                  <a:srgbClr val="FF0000"/>
                </a:solidFill>
              </a:rPr>
              <a:t>različne aspekte </a:t>
            </a:r>
            <a:r>
              <a:rPr lang="sl-SI" sz="2400" dirty="0" smtClean="0"/>
              <a:t>(znano, pogosto, tipično, temeljno, splošno, preprosto oz. lahko besedišče …). </a:t>
            </a:r>
          </a:p>
          <a:p>
            <a:pPr lvl="1"/>
            <a:r>
              <a:rPr lang="sl-SI" sz="2400" dirty="0" smtClean="0"/>
              <a:t>Metodologija je raznolika, prilagaja se razpoložljivim podatkom. Ročno izdelavo seznamov so nadomestili korpusi pristopi, ki se jih ročno dopolnjuje, </a:t>
            </a:r>
            <a:r>
              <a:rPr lang="sl-SI" sz="2400" dirty="0"/>
              <a:t>n</a:t>
            </a:r>
            <a:r>
              <a:rPr lang="sl-SI" sz="2400" dirty="0" smtClean="0"/>
              <a:t>pr</a:t>
            </a:r>
            <a:r>
              <a:rPr lang="sl-SI" sz="2400" dirty="0"/>
              <a:t>. </a:t>
            </a:r>
            <a:r>
              <a:rPr lang="sl-SI" sz="2400" dirty="0" smtClean="0"/>
              <a:t>empirične podatke (frekvenca</a:t>
            </a:r>
            <a:r>
              <a:rPr lang="sl-SI" sz="2400" dirty="0"/>
              <a:t>, razpršenost) </a:t>
            </a:r>
            <a:r>
              <a:rPr lang="sl-SI" sz="2400" dirty="0" smtClean="0"/>
              <a:t>se dopolni z 'domačim besediščem' (dnevi </a:t>
            </a:r>
            <a:r>
              <a:rPr lang="sl-SI" sz="2400" dirty="0"/>
              <a:t>tedna, družinski člani, hrana </a:t>
            </a:r>
            <a:r>
              <a:rPr lang="sl-SI" sz="2400" dirty="0" err="1" smtClean="0"/>
              <a:t>ipd</a:t>
            </a:r>
            <a:r>
              <a:rPr lang="sl-SI" sz="2400" dirty="0" smtClean="0"/>
              <a:t>). </a:t>
            </a:r>
          </a:p>
          <a:p>
            <a:pPr lvl="1"/>
            <a:r>
              <a:rPr lang="sl-SI" sz="2400" dirty="0" smtClean="0"/>
              <a:t>Pri </a:t>
            </a:r>
            <a:r>
              <a:rPr lang="sl-SI" sz="2400" dirty="0"/>
              <a:t>listah za potrebe učenja se </a:t>
            </a:r>
            <a:r>
              <a:rPr lang="sl-SI" sz="2400" dirty="0" smtClean="0"/>
              <a:t>selekcionira </a:t>
            </a:r>
            <a:r>
              <a:rPr lang="sl-SI" sz="2400" dirty="0"/>
              <a:t>problematične skupine (vulgarizme, nepotrjene variante itd</a:t>
            </a:r>
            <a:r>
              <a:rPr lang="sl-SI" sz="2400" dirty="0" smtClean="0"/>
              <a:t>.), kar za naš projekt ni relevantno.</a:t>
            </a:r>
          </a:p>
          <a:p>
            <a:pPr lvl="1"/>
            <a:r>
              <a:rPr lang="sl-SI" sz="2400" dirty="0" smtClean="0"/>
              <a:t>Seznami večinoma ostajajo na enobesedni ravni.</a:t>
            </a:r>
            <a:endParaRPr lang="en-GB" dirty="0"/>
          </a:p>
          <a:p>
            <a:pPr>
              <a:buFont typeface="Courier New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3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512" y="1"/>
            <a:ext cx="8712968" cy="567471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Besedni seznam </a:t>
            </a:r>
            <a:r>
              <a:rPr lang="sl-SI" dirty="0" err="1" smtClean="0">
                <a:solidFill>
                  <a:schemeClr val="tx1"/>
                </a:solidFill>
              </a:rPr>
              <a:t>Kauč</a:t>
            </a:r>
            <a:endParaRPr lang="en-GB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179513" y="2020301"/>
            <a:ext cx="8712967" cy="402336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sl-SI" sz="2400" dirty="0" smtClean="0"/>
              <a:t>Križanje podatkov iz razpoložljivih korpusnih virov (</a:t>
            </a:r>
            <a:r>
              <a:rPr lang="sl-SI" sz="2400" dirty="0" err="1" smtClean="0"/>
              <a:t>nasl</a:t>
            </a:r>
            <a:r>
              <a:rPr lang="sl-SI" sz="2400" dirty="0" smtClean="0"/>
              <a:t>. stran) s pomočjo orodja </a:t>
            </a:r>
            <a:r>
              <a:rPr lang="sl-SI" sz="2400" dirty="0" err="1" smtClean="0"/>
              <a:t>SketchEngine</a:t>
            </a:r>
            <a:r>
              <a:rPr lang="sl-SI" sz="2400" dirty="0" smtClean="0"/>
              <a:t> in skripte za združitev podatkov.</a:t>
            </a:r>
          </a:p>
          <a:p>
            <a:pPr lvl="1"/>
            <a:r>
              <a:rPr lang="sl-SI" sz="2400" dirty="0" smtClean="0"/>
              <a:t>Cilj: opredeliti </a:t>
            </a:r>
            <a:r>
              <a:rPr lang="sl-SI" sz="2400" dirty="0" smtClean="0">
                <a:solidFill>
                  <a:schemeClr val="accent1"/>
                </a:solidFill>
              </a:rPr>
              <a:t>temeljno in splošno</a:t>
            </a:r>
            <a:r>
              <a:rPr lang="sl-SI" sz="2400" dirty="0" smtClean="0"/>
              <a:t> besedišče = besede, ki se najbolj pogosto pojavljajo v različnih komunikacijskih okoliščinah.</a:t>
            </a:r>
          </a:p>
          <a:p>
            <a:pPr lvl="1"/>
            <a:r>
              <a:rPr lang="sl-SI" sz="2400" dirty="0" smtClean="0"/>
              <a:t>Testirali bomo: katera križanja dajejo najboljše rezultate; kako najbolje </a:t>
            </a:r>
            <a:r>
              <a:rPr lang="sl-SI" sz="2400" dirty="0" err="1" smtClean="0"/>
              <a:t>utežiti</a:t>
            </a:r>
            <a:r>
              <a:rPr lang="sl-SI" sz="2400" dirty="0" smtClean="0"/>
              <a:t> vire za dano nalogo; ali je bolje uporabiti en sam seznam (npr. temeljnih 1000 besed) ali ga deliti na stopnje (prvih 1000, drugih 1000 …).</a:t>
            </a:r>
          </a:p>
          <a:p>
            <a:pPr lvl="1"/>
            <a:r>
              <a:rPr lang="sl-SI" sz="2400" dirty="0" smtClean="0"/>
              <a:t>Seznami bodo uporabljeni pri testiranju in prilagoditvah formul berljivosti. </a:t>
            </a:r>
          </a:p>
          <a:p>
            <a:pPr lvl="1"/>
            <a:r>
              <a:rPr lang="sl-SI" sz="2400" dirty="0" smtClean="0"/>
              <a:t>V kasnejšem koraku je mogoče dati sezname v šole za ocenitev </a:t>
            </a:r>
            <a:r>
              <a:rPr lang="sl-SI" sz="2400" dirty="0" err="1" smtClean="0"/>
              <a:t>stopenjskosti</a:t>
            </a:r>
            <a:r>
              <a:rPr lang="sl-SI" sz="2400" dirty="0" smtClean="0"/>
              <a:t>, uporabni so za pripravo gradiv za usvajanje besedišča in besedil za lahko branje, učenje slovenščine kot tujega jezika, luščenje terminologije itd.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47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531" y="1426205"/>
            <a:ext cx="8191852" cy="453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81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179513" y="0"/>
            <a:ext cx="8856983" cy="503546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Seznam splošnega besedišča - pridevniki</a:t>
            </a:r>
            <a:endParaRPr lang="sl-SI" dirty="0"/>
          </a:p>
        </p:txBody>
      </p:sp>
      <p:graphicFrame>
        <p:nvGraphicFramePr>
          <p:cNvPr id="8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474024"/>
              </p:ext>
            </p:extLst>
          </p:nvPr>
        </p:nvGraphicFramePr>
        <p:xfrm>
          <a:off x="179513" y="1682356"/>
          <a:ext cx="8640961" cy="4464096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1" u="none" strike="noStrike" dirty="0" err="1">
                          <a:effectLst/>
                        </a:rPr>
                        <a:t>lempos</a:t>
                      </a:r>
                      <a:endParaRPr lang="sl-S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b="1" u="none" strike="noStrike" dirty="0">
                          <a:effectLst/>
                        </a:rPr>
                        <a:t>solar</a:t>
                      </a:r>
                      <a:endParaRPr lang="sl-S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b="1" u="none" strike="noStrike" dirty="0" err="1">
                          <a:effectLst/>
                        </a:rPr>
                        <a:t>janes</a:t>
                      </a:r>
                      <a:endParaRPr lang="sl-S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b="1" u="none" strike="noStrike" dirty="0">
                          <a:effectLst/>
                        </a:rPr>
                        <a:t>gos</a:t>
                      </a:r>
                      <a:endParaRPr lang="sl-S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b="1" u="none" strike="noStrike" dirty="0">
                          <a:effectLst/>
                        </a:rPr>
                        <a:t>kres</a:t>
                      </a:r>
                      <a:endParaRPr lang="sl-S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b="1" u="none" strike="noStrike" dirty="0" err="1">
                          <a:effectLst/>
                        </a:rPr>
                        <a:t>abs_vsota</a:t>
                      </a:r>
                      <a:endParaRPr lang="sl-S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b="1" u="none" strike="noStrike" dirty="0" err="1">
                          <a:effectLst/>
                        </a:rPr>
                        <a:t>rf_povp</a:t>
                      </a:r>
                      <a:endParaRPr lang="sl-S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dober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0,09701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0,12591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0,0841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0,06593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0,09324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velik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0,09252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0,06703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0,05709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0,10518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0,080455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sam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0,08361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0,05362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0,06672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0,06691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0,0677125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nov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0,03759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0,09411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0,0405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0,08853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0,065185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lep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0,04276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0,05763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0,04034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0,02467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4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0,04135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star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0,03401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0,03632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0,03483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0,04084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4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0,0365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slovenski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0,0199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0,04212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0,01899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0,04147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4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0,0306225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pravi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0,03274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0,02797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0,03314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0,02701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4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0,030215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zadnji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0,01567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0,03913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0,02347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0,03859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0,029215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pomemben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0,03616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0,01551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0,01413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0,03309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0,0247225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mlad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0,03158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0,01601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0,0122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0,02604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0,021455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slab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0,03023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0,02657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0,01264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0,01573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0,02129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cel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0,02409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0,02334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0,02798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0,00814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0,020885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glaven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0,02958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0,0123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0,01964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0,01973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0,0203125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553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effectLst/>
                        </a:rPr>
                        <a:t>majhen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0,01934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0,01546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0,01459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0,02964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>
                          <a:effectLst/>
                        </a:rPr>
                        <a:t>4</a:t>
                      </a:r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800" u="none" strike="noStrike" dirty="0">
                          <a:effectLst/>
                        </a:rPr>
                        <a:t>0,01976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6" marR="4686" marT="4686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228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8946" y="1"/>
            <a:ext cx="8625984" cy="565970"/>
          </a:xfrm>
        </p:spPr>
        <p:txBody>
          <a:bodyPr>
            <a:normAutofit fontScale="90000"/>
          </a:bodyPr>
          <a:lstStyle/>
          <a:p>
            <a:r>
              <a:rPr lang="sl-SI" b="1" dirty="0" smtClean="0"/>
              <a:t>Literatura</a:t>
            </a:r>
            <a:r>
              <a:rPr lang="en-GB" dirty="0"/>
              <a:t> 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1520" y="1781749"/>
            <a:ext cx="8568952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sz="1600" dirty="0" smtClean="0">
                <a:solidFill>
                  <a:schemeClr val="tx1"/>
                </a:solidFill>
                <a:hlinkClick r:id="rId6" tooltip="Edgar Dale"/>
              </a:rPr>
              <a:t> Dale </a:t>
            </a:r>
            <a:r>
              <a:rPr lang="sl-SI" altLang="sl-SI" sz="1600" dirty="0">
                <a:solidFill>
                  <a:schemeClr val="tx1"/>
                </a:solidFill>
                <a:hlinkClick r:id="rId6" tooltip="Edgar Dale"/>
              </a:rPr>
              <a:t>E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>
                <a:solidFill>
                  <a:schemeClr val="tx1"/>
                </a:solidFill>
                <a:hlinkClick r:id="rId7" tooltip="Jeanne Chall"/>
              </a:rPr>
              <a:t>Chall</a:t>
            </a:r>
            <a:r>
              <a:rPr lang="sl-SI" altLang="sl-SI" sz="1600" dirty="0">
                <a:solidFill>
                  <a:schemeClr val="tx1"/>
                </a:solidFill>
                <a:hlinkClick r:id="rId7" tooltip="Jeanne Chall"/>
              </a:rPr>
              <a:t> J</a:t>
            </a:r>
            <a:r>
              <a:rPr lang="sl-SI" altLang="sl-SI" sz="1600" dirty="0">
                <a:solidFill>
                  <a:schemeClr val="tx1"/>
                </a:solidFill>
              </a:rPr>
              <a:t> (1948). "A Formula </a:t>
            </a:r>
            <a:r>
              <a:rPr lang="sl-SI" altLang="sl-SI" sz="1600" dirty="0" err="1">
                <a:solidFill>
                  <a:schemeClr val="tx1"/>
                </a:solidFill>
              </a:rPr>
              <a:t>for</a:t>
            </a:r>
            <a:r>
              <a:rPr lang="sl-SI" altLang="sl-SI" sz="1600" dirty="0">
                <a:solidFill>
                  <a:schemeClr val="tx1"/>
                </a:solidFill>
              </a:rPr>
              <a:t> </a:t>
            </a:r>
            <a:r>
              <a:rPr lang="sl-SI" altLang="sl-SI" sz="1600" dirty="0" err="1">
                <a:solidFill>
                  <a:schemeClr val="tx1"/>
                </a:solidFill>
              </a:rPr>
              <a:t>Predicting</a:t>
            </a:r>
            <a:r>
              <a:rPr lang="sl-SI" altLang="sl-SI" sz="1600" dirty="0">
                <a:solidFill>
                  <a:schemeClr val="tx1"/>
                </a:solidFill>
              </a:rPr>
              <a:t> </a:t>
            </a:r>
            <a:r>
              <a:rPr lang="sl-SI" altLang="sl-SI" sz="1600" dirty="0" err="1">
                <a:solidFill>
                  <a:schemeClr val="tx1"/>
                </a:solidFill>
              </a:rPr>
              <a:t>Readability</a:t>
            </a:r>
            <a:r>
              <a:rPr lang="sl-SI" altLang="sl-SI" sz="1600" dirty="0">
                <a:solidFill>
                  <a:schemeClr val="tx1"/>
                </a:solidFill>
              </a:rPr>
              <a:t>". </a:t>
            </a:r>
            <a:r>
              <a:rPr lang="sl-SI" altLang="sl-SI" sz="1600" dirty="0" err="1">
                <a:solidFill>
                  <a:schemeClr val="tx1"/>
                </a:solidFill>
              </a:rPr>
              <a:t>Educational</a:t>
            </a:r>
            <a:r>
              <a:rPr lang="sl-SI" altLang="sl-SI" sz="1600" dirty="0">
                <a:solidFill>
                  <a:schemeClr val="tx1"/>
                </a:solidFill>
              </a:rPr>
              <a:t> </a:t>
            </a:r>
            <a:r>
              <a:rPr lang="sl-SI" altLang="sl-SI" sz="1600" dirty="0" err="1">
                <a:solidFill>
                  <a:schemeClr val="tx1"/>
                </a:solidFill>
              </a:rPr>
              <a:t>Research</a:t>
            </a:r>
            <a:r>
              <a:rPr lang="sl-SI" altLang="sl-SI" sz="1600" dirty="0">
                <a:solidFill>
                  <a:schemeClr val="tx1"/>
                </a:solidFill>
              </a:rPr>
              <a:t> </a:t>
            </a:r>
            <a:r>
              <a:rPr lang="sl-SI" altLang="sl-SI" sz="1600" dirty="0" err="1">
                <a:solidFill>
                  <a:schemeClr val="tx1"/>
                </a:solidFill>
              </a:rPr>
              <a:t>Bulletin</a:t>
            </a:r>
            <a:r>
              <a:rPr lang="sl-SI" altLang="sl-SI" sz="1600" dirty="0">
                <a:solidFill>
                  <a:schemeClr val="tx1"/>
                </a:solidFill>
              </a:rPr>
              <a:t>. 27: 11–20+28.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sz="1600" dirty="0" smtClean="0">
                <a:solidFill>
                  <a:schemeClr val="tx1"/>
                </a:solidFill>
              </a:rPr>
              <a:t> </a:t>
            </a:r>
            <a:r>
              <a:rPr lang="sl-SI" altLang="sl-SI" sz="1600" dirty="0" err="1" smtClean="0">
                <a:solidFill>
                  <a:schemeClr val="tx1"/>
                </a:solidFill>
              </a:rPr>
              <a:t>Chall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>
                <a:solidFill>
                  <a:schemeClr val="tx1"/>
                </a:solidFill>
              </a:rPr>
              <a:t>Jeanne</a:t>
            </a:r>
            <a:r>
              <a:rPr lang="sl-SI" altLang="sl-SI" sz="1600" dirty="0">
                <a:solidFill>
                  <a:schemeClr val="tx1"/>
                </a:solidFill>
              </a:rPr>
              <a:t> </a:t>
            </a:r>
            <a:r>
              <a:rPr lang="sl-SI" altLang="sl-SI" sz="1600" dirty="0" err="1">
                <a:solidFill>
                  <a:schemeClr val="tx1"/>
                </a:solidFill>
              </a:rPr>
              <a:t>Sternlicht</a:t>
            </a:r>
            <a:r>
              <a:rPr lang="sl-SI" altLang="sl-SI" sz="1600" dirty="0">
                <a:solidFill>
                  <a:schemeClr val="tx1"/>
                </a:solidFill>
              </a:rPr>
              <a:t>; Dale, Edgar (</a:t>
            </a:r>
            <a:r>
              <a:rPr lang="sl-SI" altLang="sl-SI" sz="1600" dirty="0" err="1">
                <a:solidFill>
                  <a:schemeClr val="tx1"/>
                </a:solidFill>
              </a:rPr>
              <a:t>May</a:t>
            </a:r>
            <a:r>
              <a:rPr lang="sl-SI" altLang="sl-SI" sz="1600" dirty="0">
                <a:solidFill>
                  <a:schemeClr val="tx1"/>
                </a:solidFill>
              </a:rPr>
              <a:t> 1, 1995). </a:t>
            </a:r>
            <a:r>
              <a:rPr lang="sl-SI" altLang="sl-SI" sz="1600" dirty="0" err="1">
                <a:solidFill>
                  <a:schemeClr val="tx1"/>
                </a:solidFill>
                <a:hlinkClick r:id="rId8"/>
              </a:rPr>
              <a:t>Readability</a:t>
            </a:r>
            <a:r>
              <a:rPr lang="sl-SI" altLang="sl-SI" sz="1600" dirty="0">
                <a:solidFill>
                  <a:schemeClr val="tx1"/>
                </a:solidFill>
                <a:hlinkClick r:id="rId8"/>
              </a:rPr>
              <a:t> </a:t>
            </a:r>
            <a:r>
              <a:rPr lang="sl-SI" altLang="sl-SI" sz="1600" dirty="0" err="1">
                <a:solidFill>
                  <a:schemeClr val="tx1"/>
                </a:solidFill>
                <a:hlinkClick r:id="rId8"/>
              </a:rPr>
              <a:t>revisited</a:t>
            </a:r>
            <a:r>
              <a:rPr lang="sl-SI" altLang="sl-SI" sz="1600" dirty="0">
                <a:solidFill>
                  <a:schemeClr val="tx1"/>
                </a:solidFill>
              </a:rPr>
              <a:t>. </a:t>
            </a:r>
            <a:r>
              <a:rPr lang="sl-SI" altLang="sl-SI" sz="1600" dirty="0">
                <a:solidFill>
                  <a:schemeClr val="tx1"/>
                </a:solidFill>
                <a:hlinkClick r:id="rId9" tooltip="International Standard Book Number"/>
              </a:rPr>
              <a:t>ISBN</a:t>
            </a:r>
            <a:r>
              <a:rPr lang="sl-SI" altLang="sl-SI" sz="1600" dirty="0">
                <a:solidFill>
                  <a:schemeClr val="tx1"/>
                </a:solidFill>
              </a:rPr>
              <a:t> </a:t>
            </a:r>
            <a:r>
              <a:rPr lang="sl-SI" altLang="sl-SI" sz="1600" dirty="0">
                <a:solidFill>
                  <a:schemeClr val="tx1"/>
                </a:solidFill>
                <a:hlinkClick r:id="rId10" tooltip="Special:BookSources/1571290087"/>
              </a:rPr>
              <a:t>1571290087</a:t>
            </a:r>
            <a:r>
              <a:rPr lang="sl-SI" altLang="sl-SI" sz="1600" dirty="0">
                <a:solidFill>
                  <a:schemeClr val="tx1"/>
                </a:solidFill>
              </a:rPr>
              <a:t>. </a:t>
            </a:r>
            <a:endParaRPr lang="en-US" altLang="sl-SI" sz="16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sl-SI" sz="1600" dirty="0">
                <a:solidFill>
                  <a:schemeClr val="tx1"/>
                </a:solidFill>
              </a:rPr>
              <a:t> </a:t>
            </a:r>
            <a:r>
              <a:rPr lang="en-US" altLang="sl-SI" sz="1600" dirty="0" err="1" smtClean="0">
                <a:solidFill>
                  <a:schemeClr val="tx1"/>
                </a:solidFill>
              </a:rPr>
              <a:t>Spache</a:t>
            </a:r>
            <a:r>
              <a:rPr lang="en-US" altLang="sl-SI" sz="1600" dirty="0">
                <a:solidFill>
                  <a:schemeClr val="tx1"/>
                </a:solidFill>
              </a:rPr>
              <a:t>, G. (1953). "A New Readability Formula for Primary-Grade Reading Materials". The Elementary School Journal. 53 (7): 410–13. JSTOR 998915. doi:10.1086/458513.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sl-SI" sz="1600" dirty="0">
                <a:solidFill>
                  <a:schemeClr val="tx1"/>
                </a:solidFill>
              </a:rPr>
              <a:t> </a:t>
            </a:r>
            <a:r>
              <a:rPr lang="en-US" altLang="sl-SI" sz="1600" dirty="0" smtClean="0">
                <a:solidFill>
                  <a:schemeClr val="tx1"/>
                </a:solidFill>
              </a:rPr>
              <a:t>Clarence </a:t>
            </a:r>
            <a:r>
              <a:rPr lang="en-US" altLang="sl-SI" sz="1600" dirty="0">
                <a:solidFill>
                  <a:schemeClr val="tx1"/>
                </a:solidFill>
              </a:rPr>
              <a:t>R. Stone. "Measuring Difficulty of Primary Reading Material: A Constructive Criticism of </a:t>
            </a:r>
            <a:r>
              <a:rPr lang="en-US" altLang="sl-SI" sz="1600" dirty="0" err="1">
                <a:solidFill>
                  <a:schemeClr val="tx1"/>
                </a:solidFill>
              </a:rPr>
              <a:t>Spache's</a:t>
            </a:r>
            <a:r>
              <a:rPr lang="en-US" altLang="sl-SI" sz="1600" dirty="0">
                <a:solidFill>
                  <a:schemeClr val="tx1"/>
                </a:solidFill>
              </a:rPr>
              <a:t> Measure." The Elementary School Journal, Vol. 57, No. 1 (Oct. 1956), pp. </a:t>
            </a:r>
            <a:r>
              <a:rPr lang="en-US" altLang="sl-SI" sz="1600" dirty="0" smtClean="0">
                <a:solidFill>
                  <a:schemeClr val="tx1"/>
                </a:solidFill>
              </a:rPr>
              <a:t>36–41</a:t>
            </a:r>
            <a:r>
              <a:rPr lang="sl-SI" altLang="sl-SI" sz="160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sz="1600" b="1" dirty="0" smtClean="0">
                <a:hlinkClick r:id="rId11"/>
              </a:rPr>
              <a:t> </a:t>
            </a:r>
            <a:r>
              <a:rPr lang="en-US" sz="1600" b="1" dirty="0" smtClean="0">
                <a:hlinkClick r:id="rId11"/>
              </a:rPr>
              <a:t>ERIC </a:t>
            </a:r>
            <a:r>
              <a:rPr lang="en-US" sz="1600" b="1" dirty="0">
                <a:hlinkClick r:id="rId11"/>
              </a:rPr>
              <a:t>ED449468: The ATOS[TM] Readability Formula for Books and How It Compares to Other Formulas. Report.</a:t>
            </a:r>
            <a:r>
              <a:rPr lang="en-US" sz="1600" b="1" dirty="0"/>
              <a:t>"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1600" dirty="0" smtClean="0">
                <a:solidFill>
                  <a:schemeClr val="tx1"/>
                </a:solidFill>
              </a:rPr>
              <a:t> </a:t>
            </a:r>
            <a:r>
              <a:rPr lang="en-US" altLang="sl-SI" sz="1600" dirty="0" smtClean="0">
                <a:solidFill>
                  <a:schemeClr val="tx1"/>
                </a:solidFill>
              </a:rPr>
              <a:t>Johansson </a:t>
            </a:r>
            <a:r>
              <a:rPr lang="en-US" altLang="sl-SI" sz="1600" dirty="0" err="1">
                <a:solidFill>
                  <a:schemeClr val="tx1"/>
                </a:solidFill>
              </a:rPr>
              <a:t>Kokkinakis</a:t>
            </a:r>
            <a:r>
              <a:rPr lang="en-US" altLang="sl-SI" sz="1600" dirty="0">
                <a:solidFill>
                  <a:schemeClr val="tx1"/>
                </a:solidFill>
              </a:rPr>
              <a:t>, S. and </a:t>
            </a:r>
            <a:r>
              <a:rPr lang="en-US" altLang="sl-SI" sz="1600" dirty="0" err="1">
                <a:solidFill>
                  <a:schemeClr val="tx1"/>
                </a:solidFill>
              </a:rPr>
              <a:t>Volodina</a:t>
            </a:r>
            <a:r>
              <a:rPr lang="en-US" altLang="sl-SI" sz="1600" dirty="0">
                <a:solidFill>
                  <a:schemeClr val="tx1"/>
                </a:solidFill>
              </a:rPr>
              <a:t>, E. (2011). Corpus-based approaches for the creation of a frequency based vocabulary list in the EU project KELLY – issues on reliability, validity and coverage. </a:t>
            </a:r>
            <a:r>
              <a:rPr lang="en-US" altLang="sl-SI" sz="1600" dirty="0" err="1">
                <a:solidFill>
                  <a:schemeClr val="tx1"/>
                </a:solidFill>
              </a:rPr>
              <a:t>eLex</a:t>
            </a:r>
            <a:r>
              <a:rPr lang="en-US" altLang="sl-SI" sz="1600" dirty="0">
                <a:solidFill>
                  <a:schemeClr val="tx1"/>
                </a:solidFill>
              </a:rPr>
              <a:t> 2011, </a:t>
            </a:r>
            <a:r>
              <a:rPr lang="en-US" altLang="sl-SI" sz="1600" dirty="0" smtClean="0">
                <a:solidFill>
                  <a:schemeClr val="tx1"/>
                </a:solidFill>
              </a:rPr>
              <a:t>Slovenia.</a:t>
            </a:r>
            <a:endParaRPr lang="sl-SI" altLang="sl-SI" sz="1600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1600" dirty="0">
                <a:solidFill>
                  <a:schemeClr val="tx1"/>
                </a:solidFill>
              </a:rPr>
              <a:t> </a:t>
            </a:r>
            <a:r>
              <a:rPr lang="en-US" altLang="sl-SI" sz="1600" dirty="0" smtClean="0">
                <a:solidFill>
                  <a:schemeClr val="tx1"/>
                </a:solidFill>
              </a:rPr>
              <a:t>Kilgarriff </a:t>
            </a:r>
            <a:r>
              <a:rPr lang="en-US" altLang="sl-SI" sz="1600" dirty="0">
                <a:solidFill>
                  <a:schemeClr val="tx1"/>
                </a:solidFill>
              </a:rPr>
              <a:t>Adam, </a:t>
            </a:r>
            <a:r>
              <a:rPr lang="en-US" altLang="sl-SI" sz="1600" dirty="0" err="1">
                <a:solidFill>
                  <a:schemeClr val="tx1"/>
                </a:solidFill>
              </a:rPr>
              <a:t>Charalabopoulou</a:t>
            </a:r>
            <a:r>
              <a:rPr lang="en-US" altLang="sl-SI" sz="1600" dirty="0">
                <a:solidFill>
                  <a:schemeClr val="tx1"/>
                </a:solidFill>
              </a:rPr>
              <a:t> Frieda, </a:t>
            </a:r>
            <a:r>
              <a:rPr lang="en-US" altLang="sl-SI" sz="1600" dirty="0" err="1">
                <a:solidFill>
                  <a:schemeClr val="tx1"/>
                </a:solidFill>
              </a:rPr>
              <a:t>Gavrilidou</a:t>
            </a:r>
            <a:r>
              <a:rPr lang="en-US" altLang="sl-SI" sz="1600" dirty="0">
                <a:solidFill>
                  <a:schemeClr val="tx1"/>
                </a:solidFill>
              </a:rPr>
              <a:t> Maria, Bondi </a:t>
            </a:r>
            <a:r>
              <a:rPr lang="en-US" altLang="sl-SI" sz="1600" dirty="0" err="1">
                <a:solidFill>
                  <a:schemeClr val="tx1"/>
                </a:solidFill>
              </a:rPr>
              <a:t>Johannessen</a:t>
            </a:r>
            <a:r>
              <a:rPr lang="en-US" altLang="sl-SI" sz="1600" dirty="0">
                <a:solidFill>
                  <a:schemeClr val="tx1"/>
                </a:solidFill>
              </a:rPr>
              <a:t> </a:t>
            </a:r>
            <a:r>
              <a:rPr lang="en-US" altLang="sl-SI" sz="1600" dirty="0" err="1">
                <a:solidFill>
                  <a:schemeClr val="tx1"/>
                </a:solidFill>
              </a:rPr>
              <a:t>Janne</a:t>
            </a:r>
            <a:r>
              <a:rPr lang="en-US" altLang="sl-SI" sz="1600" dirty="0">
                <a:solidFill>
                  <a:schemeClr val="tx1"/>
                </a:solidFill>
              </a:rPr>
              <a:t>, Khalil </a:t>
            </a:r>
            <a:r>
              <a:rPr lang="en-US" altLang="sl-SI" sz="1600" dirty="0" err="1">
                <a:solidFill>
                  <a:schemeClr val="tx1"/>
                </a:solidFill>
              </a:rPr>
              <a:t>Saussan</a:t>
            </a:r>
            <a:r>
              <a:rPr lang="en-US" altLang="sl-SI" sz="1600" dirty="0">
                <a:solidFill>
                  <a:schemeClr val="tx1"/>
                </a:solidFill>
              </a:rPr>
              <a:t>, Johansson </a:t>
            </a:r>
            <a:r>
              <a:rPr lang="en-US" altLang="sl-SI" sz="1600" dirty="0" err="1">
                <a:solidFill>
                  <a:schemeClr val="tx1"/>
                </a:solidFill>
              </a:rPr>
              <a:t>Kokkinakis</a:t>
            </a:r>
            <a:r>
              <a:rPr lang="en-US" altLang="sl-SI" sz="1600" dirty="0">
                <a:solidFill>
                  <a:schemeClr val="tx1"/>
                </a:solidFill>
              </a:rPr>
              <a:t> </a:t>
            </a:r>
            <a:r>
              <a:rPr lang="en-US" altLang="sl-SI" sz="1600" dirty="0" err="1">
                <a:solidFill>
                  <a:schemeClr val="tx1"/>
                </a:solidFill>
              </a:rPr>
              <a:t>Sofie</a:t>
            </a:r>
            <a:r>
              <a:rPr lang="en-US" altLang="sl-SI" sz="1600" dirty="0">
                <a:solidFill>
                  <a:schemeClr val="tx1"/>
                </a:solidFill>
              </a:rPr>
              <a:t>, Lew Robert, </a:t>
            </a:r>
            <a:r>
              <a:rPr lang="en-US" altLang="sl-SI" sz="1600" dirty="0" err="1">
                <a:solidFill>
                  <a:schemeClr val="tx1"/>
                </a:solidFill>
              </a:rPr>
              <a:t>Sharoff</a:t>
            </a:r>
            <a:r>
              <a:rPr lang="en-US" altLang="sl-SI" sz="1600" dirty="0">
                <a:solidFill>
                  <a:schemeClr val="tx1"/>
                </a:solidFill>
              </a:rPr>
              <a:t> Serge, </a:t>
            </a:r>
            <a:r>
              <a:rPr lang="en-US" altLang="sl-SI" sz="1600" dirty="0" err="1">
                <a:solidFill>
                  <a:schemeClr val="tx1"/>
                </a:solidFill>
              </a:rPr>
              <a:t>Vadlapudi</a:t>
            </a:r>
            <a:r>
              <a:rPr lang="en-US" altLang="sl-SI" sz="1600" dirty="0">
                <a:solidFill>
                  <a:schemeClr val="tx1"/>
                </a:solidFill>
              </a:rPr>
              <a:t> </a:t>
            </a:r>
            <a:r>
              <a:rPr lang="en-US" altLang="sl-SI" sz="1600" dirty="0" err="1">
                <a:solidFill>
                  <a:schemeClr val="tx1"/>
                </a:solidFill>
              </a:rPr>
              <a:t>Ravikiran</a:t>
            </a:r>
            <a:r>
              <a:rPr lang="en-US" altLang="sl-SI" sz="1600" dirty="0">
                <a:solidFill>
                  <a:schemeClr val="tx1"/>
                </a:solidFill>
              </a:rPr>
              <a:t> </a:t>
            </a:r>
            <a:r>
              <a:rPr lang="en-US" altLang="sl-SI" sz="1600" dirty="0" err="1">
                <a:solidFill>
                  <a:schemeClr val="tx1"/>
                </a:solidFill>
              </a:rPr>
              <a:t>Volodina</a:t>
            </a:r>
            <a:r>
              <a:rPr lang="en-US" altLang="sl-SI" sz="1600" dirty="0">
                <a:solidFill>
                  <a:schemeClr val="tx1"/>
                </a:solidFill>
              </a:rPr>
              <a:t> Elena. (2014). Corpus-Based Vocabulary lists for Language Learners for Nine Languages. Language Resources and Evaluation Journal 48.1: 121-163. Springer, Netherlands</a:t>
            </a:r>
            <a:r>
              <a:rPr lang="en-US" altLang="sl-SI" sz="1600" dirty="0" smtClean="0">
                <a:solidFill>
                  <a:schemeClr val="tx1"/>
                </a:solidFill>
              </a:rPr>
              <a:t>.</a:t>
            </a:r>
            <a:endParaRPr kumimoji="0" lang="sl-SI" altLang="sl-S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431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Predlog metodologije za strojno analizo učnih gradiv</a:t>
            </a:r>
            <a:endParaRPr lang="sl-SI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Marko Robnik </a:t>
            </a:r>
            <a:r>
              <a:rPr lang="en-US" dirty="0" err="1" smtClean="0"/>
              <a:t>Šikonja</a:t>
            </a:r>
            <a:r>
              <a:rPr lang="en-US" dirty="0" smtClean="0"/>
              <a:t>, Simon Krek, Senja Pollak, Špela Arhar Holdt, Matej Martinc, Tadej Škvorc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2961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1409"/>
            <a:ext cx="9144000" cy="449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07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09" y="1625176"/>
            <a:ext cx="6732818" cy="453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42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29735"/>
              </p:ext>
            </p:extLst>
          </p:nvPr>
        </p:nvGraphicFramePr>
        <p:xfrm>
          <a:off x="107503" y="1700808"/>
          <a:ext cx="3744417" cy="4968547"/>
        </p:xfrm>
        <a:graphic>
          <a:graphicData uri="http://schemas.openxmlformats.org/drawingml/2006/table">
            <a:tbl>
              <a:tblPr/>
              <a:tblGrid>
                <a:gridCol w="1041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3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1411"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effectLst/>
                        </a:rPr>
                        <a:t>Fog Index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effectLst/>
                        </a:rPr>
                        <a:t>Reading level by grade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17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College graduate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16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College senior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15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College junior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14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College sophomore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is-IS" sz="1500">
                          <a:effectLst/>
                        </a:rPr>
                        <a:t>13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College freshman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is-IS" sz="1500">
                          <a:effectLst/>
                        </a:rPr>
                        <a:t>12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High school senior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11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High school junior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10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High school sophomore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9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High school freshman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8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Eighth grade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7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Seventh grade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277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6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Sixth grade</a:t>
                      </a:r>
                    </a:p>
                  </a:txBody>
                  <a:tcPr marL="77360" marR="77360" marT="38680" marB="38680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338073"/>
              </p:ext>
            </p:extLst>
          </p:nvPr>
        </p:nvGraphicFramePr>
        <p:xfrm>
          <a:off x="4067944" y="2084443"/>
          <a:ext cx="4752528" cy="3683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9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3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LIX value</a:t>
                      </a:r>
                      <a:endParaRPr lang="en-GB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Text genre</a:t>
                      </a:r>
                      <a:endParaRPr lang="en-GB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0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-25</a:t>
                      </a:r>
                      <a:endParaRPr lang="en-GB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Very easy:</a:t>
                      </a:r>
                      <a:r>
                        <a:rPr lang="en-GB" sz="1800" baseline="0" dirty="0" smtClean="0">
                          <a:effectLst/>
                        </a:rPr>
                        <a:t> C</a:t>
                      </a:r>
                      <a:r>
                        <a:rPr lang="en-GB" sz="1800" dirty="0" smtClean="0">
                          <a:effectLst/>
                        </a:rPr>
                        <a:t>hildren’s books)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5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25-30</a:t>
                      </a:r>
                      <a:endParaRPr lang="en-GB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Very easy </a:t>
                      </a:r>
                      <a:r>
                        <a:rPr lang="en-GB" sz="1800" dirty="0">
                          <a:effectLst/>
                        </a:rPr>
                        <a:t>texts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0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30-40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Easy</a:t>
                      </a:r>
                      <a:r>
                        <a:rPr lang="en-GB" sz="1800" baseline="0" dirty="0" smtClean="0">
                          <a:effectLst/>
                        </a:rPr>
                        <a:t> : </a:t>
                      </a:r>
                      <a:r>
                        <a:rPr lang="en-GB" sz="1800" dirty="0" smtClean="0">
                          <a:effectLst/>
                        </a:rPr>
                        <a:t>normal text/fiction)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0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40-50</a:t>
                      </a:r>
                      <a:endParaRPr lang="en-GB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Medium:</a:t>
                      </a:r>
                      <a:r>
                        <a:rPr lang="en-GB" sz="1800" baseline="0" dirty="0" smtClean="0">
                          <a:effectLst/>
                        </a:rPr>
                        <a:t> i</a:t>
                      </a:r>
                      <a:r>
                        <a:rPr lang="en-GB" sz="1800" dirty="0" smtClean="0">
                          <a:effectLst/>
                        </a:rPr>
                        <a:t>nformative text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0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50-60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Difficult:</a:t>
                      </a:r>
                      <a:r>
                        <a:rPr lang="en-GB" sz="1800" baseline="0" dirty="0" smtClean="0">
                          <a:effectLst/>
                        </a:rPr>
                        <a:t> s</a:t>
                      </a:r>
                      <a:r>
                        <a:rPr lang="en-GB" sz="1800" dirty="0" smtClean="0">
                          <a:effectLst/>
                        </a:rPr>
                        <a:t>pecialist </a:t>
                      </a:r>
                      <a:r>
                        <a:rPr lang="en-GB" sz="1800" dirty="0">
                          <a:effectLst/>
                        </a:rPr>
                        <a:t>literature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0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&gt;60</a:t>
                      </a:r>
                      <a:endParaRPr lang="en-GB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Very difficult: research</a:t>
                      </a:r>
                      <a:r>
                        <a:rPr lang="en-GB" sz="1800" dirty="0">
                          <a:effectLst/>
                        </a:rPr>
                        <a:t>, dissertations</a:t>
                      </a:r>
                      <a:endParaRPr lang="en-GB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3991" y="8087"/>
            <a:ext cx="8476481" cy="495443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MERE BRALNOSTI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335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Klasične</a:t>
            </a:r>
            <a:r>
              <a:rPr lang="en-US" dirty="0" smtClean="0"/>
              <a:t> </a:t>
            </a:r>
            <a:r>
              <a:rPr lang="en-US" dirty="0" smtClean="0"/>
              <a:t>mere </a:t>
            </a:r>
            <a:r>
              <a:rPr lang="en-US" dirty="0" err="1" smtClean="0"/>
              <a:t>bralnosti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0">
              <a:buNone/>
            </a:pPr>
            <a:r>
              <a:rPr lang="en-US" b="1" dirty="0" smtClean="0"/>
              <a:t>Gunning-Fog </a:t>
            </a:r>
            <a:r>
              <a:rPr lang="en-US" b="1" dirty="0" err="1" smtClean="0"/>
              <a:t>indeks</a:t>
            </a:r>
            <a:r>
              <a:rPr lang="en-US" b="1" dirty="0" smtClean="0"/>
              <a:t> </a:t>
            </a:r>
            <a:r>
              <a:rPr lang="en-GB" dirty="0"/>
              <a:t>(Gunning, 1952, 1968</a:t>
            </a:r>
            <a:r>
              <a:rPr lang="en-GB" dirty="0" smtClean="0"/>
              <a:t>):</a:t>
            </a:r>
            <a:endParaRPr lang="en-US" dirty="0"/>
          </a:p>
          <a:p>
            <a:pPr lvl="1"/>
            <a:r>
              <a:rPr lang="en-GB" b="1" dirty="0" smtClean="0"/>
              <a:t>Fog</a:t>
            </a:r>
            <a:r>
              <a:rPr lang="en-GB" b="1" dirty="0"/>
              <a:t>= 0.4 </a:t>
            </a:r>
            <a:r>
              <a:rPr lang="en-GB" dirty="0"/>
              <a:t>*</a:t>
            </a:r>
            <a:r>
              <a:rPr lang="en-GB" b="1" dirty="0"/>
              <a:t> (</a:t>
            </a:r>
            <a:r>
              <a:rPr lang="en-GB" b="1" dirty="0" err="1"/>
              <a:t>aSL</a:t>
            </a:r>
            <a:r>
              <a:rPr lang="en-GB" b="1" dirty="0"/>
              <a:t> + </a:t>
            </a:r>
            <a:r>
              <a:rPr lang="en-GB" b="1" dirty="0" err="1"/>
              <a:t>pCW</a:t>
            </a:r>
            <a:r>
              <a:rPr lang="en-GB" b="1" dirty="0" smtClean="0"/>
              <a:t>) </a:t>
            </a:r>
          </a:p>
          <a:p>
            <a:pPr marL="82550" lvl="1" indent="0">
              <a:buNone/>
            </a:pPr>
            <a:r>
              <a:rPr lang="en-GB" sz="2600" dirty="0" err="1" smtClean="0"/>
              <a:t>aSL</a:t>
            </a:r>
            <a:r>
              <a:rPr lang="en-GB" sz="2600" dirty="0" smtClean="0"/>
              <a:t>: </a:t>
            </a:r>
            <a:r>
              <a:rPr lang="en-GB" sz="2600" dirty="0" err="1" smtClean="0"/>
              <a:t>povprečna</a:t>
            </a:r>
            <a:r>
              <a:rPr lang="en-GB" sz="2600" dirty="0" smtClean="0"/>
              <a:t> </a:t>
            </a:r>
            <a:r>
              <a:rPr lang="en-GB" sz="2600" dirty="0" err="1" smtClean="0"/>
              <a:t>dolžina</a:t>
            </a:r>
            <a:r>
              <a:rPr lang="en-GB" sz="2600" dirty="0" smtClean="0"/>
              <a:t> </a:t>
            </a:r>
            <a:r>
              <a:rPr lang="en-GB" sz="2600" dirty="0" err="1" smtClean="0"/>
              <a:t>stavka</a:t>
            </a:r>
            <a:r>
              <a:rPr lang="en-GB" sz="2600" dirty="0" smtClean="0"/>
              <a:t>, </a:t>
            </a:r>
            <a:r>
              <a:rPr lang="en-GB" sz="2600" dirty="0" err="1" smtClean="0"/>
              <a:t>pCW</a:t>
            </a:r>
            <a:r>
              <a:rPr lang="en-GB" sz="2600" dirty="0" smtClean="0"/>
              <a:t>: </a:t>
            </a:r>
            <a:r>
              <a:rPr lang="en-GB" sz="2600" dirty="0" err="1" smtClean="0"/>
              <a:t>število</a:t>
            </a:r>
            <a:r>
              <a:rPr lang="en-GB" sz="2600" dirty="0" smtClean="0"/>
              <a:t> </a:t>
            </a:r>
            <a:r>
              <a:rPr lang="en-GB" sz="2600" dirty="0" err="1" smtClean="0"/>
              <a:t>kompleksnih</a:t>
            </a:r>
            <a:r>
              <a:rPr lang="en-GB" sz="2600" dirty="0" smtClean="0"/>
              <a:t> </a:t>
            </a:r>
            <a:r>
              <a:rPr lang="en-GB" sz="2600" dirty="0" err="1" smtClean="0"/>
              <a:t>besed</a:t>
            </a:r>
            <a:r>
              <a:rPr lang="en-GB" sz="2600" dirty="0" smtClean="0"/>
              <a:t> (s </a:t>
            </a:r>
            <a:r>
              <a:rPr lang="en-GB" sz="2600" dirty="0" err="1" smtClean="0"/>
              <a:t>tremi</a:t>
            </a:r>
            <a:r>
              <a:rPr lang="en-GB" sz="2600" dirty="0" smtClean="0"/>
              <a:t> </a:t>
            </a:r>
            <a:r>
              <a:rPr lang="en-GB" sz="2600" dirty="0" err="1" smtClean="0"/>
              <a:t>ali</a:t>
            </a:r>
            <a:r>
              <a:rPr lang="en-GB" sz="2600" dirty="0" smtClean="0"/>
              <a:t> </a:t>
            </a:r>
            <a:r>
              <a:rPr lang="en-GB" sz="2600" dirty="0" err="1" smtClean="0"/>
              <a:t>več</a:t>
            </a:r>
            <a:r>
              <a:rPr lang="en-GB" sz="2600" dirty="0" smtClean="0"/>
              <a:t> </a:t>
            </a:r>
            <a:r>
              <a:rPr lang="en-GB" sz="2600" dirty="0" err="1" smtClean="0"/>
              <a:t>zlogi</a:t>
            </a:r>
            <a:r>
              <a:rPr lang="en-GB" sz="2600" dirty="0" smtClean="0"/>
              <a:t>)</a:t>
            </a:r>
          </a:p>
          <a:p>
            <a:pPr marL="0" lvl="1" indent="0">
              <a:buNone/>
            </a:pPr>
            <a:endParaRPr lang="en-GB" b="1" dirty="0" smtClean="0"/>
          </a:p>
          <a:p>
            <a:pPr marL="0" lvl="1" indent="0">
              <a:buNone/>
            </a:pPr>
            <a:r>
              <a:rPr lang="en-GB" b="1" dirty="0" err="1" smtClean="0"/>
              <a:t>Podobne</a:t>
            </a:r>
            <a:r>
              <a:rPr lang="en-GB" b="1" dirty="0" smtClean="0"/>
              <a:t> mere:</a:t>
            </a:r>
          </a:p>
          <a:p>
            <a:r>
              <a:rPr lang="en-GB" dirty="0" smtClean="0"/>
              <a:t>FLESH </a:t>
            </a:r>
            <a:r>
              <a:rPr lang="en-GB" dirty="0"/>
              <a:t>reading ease score (</a:t>
            </a:r>
            <a:r>
              <a:rPr lang="en-GB" dirty="0" err="1"/>
              <a:t>Flesch</a:t>
            </a:r>
            <a:r>
              <a:rPr lang="en-GB" dirty="0"/>
              <a:t>, R., 1948)</a:t>
            </a:r>
          </a:p>
          <a:p>
            <a:r>
              <a:rPr lang="en-GB" dirty="0" smtClean="0"/>
              <a:t>FLESH </a:t>
            </a:r>
            <a:r>
              <a:rPr lang="en-GB" dirty="0"/>
              <a:t>KINCAID grade level (Kincaid et al., 1975)</a:t>
            </a:r>
          </a:p>
          <a:p>
            <a:r>
              <a:rPr lang="en-GB" dirty="0" smtClean="0"/>
              <a:t>SMOG </a:t>
            </a:r>
            <a:r>
              <a:rPr lang="en-GB" dirty="0"/>
              <a:t>Index (Simple Measure of Gobbledygook) (McLaughlin, 1969)</a:t>
            </a:r>
          </a:p>
          <a:p>
            <a:r>
              <a:rPr lang="en-GB" dirty="0" smtClean="0"/>
              <a:t>LIX </a:t>
            </a:r>
            <a:r>
              <a:rPr lang="en-GB" dirty="0"/>
              <a:t>(</a:t>
            </a:r>
            <a:r>
              <a:rPr lang="en-GB" dirty="0" err="1"/>
              <a:t>Bjornsson</a:t>
            </a:r>
            <a:r>
              <a:rPr lang="en-GB" dirty="0"/>
              <a:t>, 1968)</a:t>
            </a:r>
          </a:p>
          <a:p>
            <a:r>
              <a:rPr lang="en-GB" dirty="0" smtClean="0"/>
              <a:t>RIX </a:t>
            </a:r>
            <a:r>
              <a:rPr lang="en-GB" dirty="0"/>
              <a:t>(Anderson, 1983)</a:t>
            </a:r>
          </a:p>
          <a:p>
            <a:r>
              <a:rPr lang="en-GB" dirty="0" smtClean="0"/>
              <a:t>COLEMAN</a:t>
            </a:r>
            <a:r>
              <a:rPr lang="en-GB" dirty="0"/>
              <a:t>-LIAU Index (Coleman in </a:t>
            </a:r>
            <a:r>
              <a:rPr lang="en-GB" dirty="0" err="1"/>
              <a:t>Liau</a:t>
            </a:r>
            <a:r>
              <a:rPr lang="en-GB" dirty="0"/>
              <a:t>, 1975)</a:t>
            </a:r>
          </a:p>
          <a:p>
            <a:r>
              <a:rPr lang="en-GB" dirty="0" smtClean="0"/>
              <a:t>Dale</a:t>
            </a:r>
            <a:r>
              <a:rPr lang="en-GB" dirty="0"/>
              <a:t>-</a:t>
            </a:r>
            <a:r>
              <a:rPr lang="en-GB" dirty="0" err="1"/>
              <a:t>Chall</a:t>
            </a:r>
            <a:r>
              <a:rPr lang="en-GB" dirty="0"/>
              <a:t> readability formula </a:t>
            </a:r>
          </a:p>
          <a:p>
            <a:r>
              <a:rPr lang="en-GB" dirty="0" smtClean="0"/>
              <a:t>SPACHE</a:t>
            </a:r>
            <a:endParaRPr lang="en-US" dirty="0"/>
          </a:p>
          <a:p>
            <a:endParaRPr lang="en-US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-166037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8640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48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Klasične</a:t>
            </a:r>
            <a:r>
              <a:rPr lang="en-US" dirty="0" smtClean="0"/>
              <a:t> </a:t>
            </a:r>
            <a:r>
              <a:rPr lang="en-US" dirty="0" smtClean="0"/>
              <a:t>mere </a:t>
            </a:r>
            <a:r>
              <a:rPr lang="en-US" dirty="0" err="1" smtClean="0"/>
              <a:t>bralnosti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Formule</a:t>
            </a:r>
            <a:r>
              <a:rPr lang="en-US" dirty="0" smtClean="0"/>
              <a:t> </a:t>
            </a:r>
            <a:r>
              <a:rPr lang="en-US" dirty="0" err="1" smtClean="0"/>
              <a:t>uporabljajo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o:</a:t>
            </a:r>
          </a:p>
          <a:p>
            <a:pPr>
              <a:buFontTx/>
              <a:buChar char="-"/>
            </a:pPr>
            <a:r>
              <a:rPr lang="en-US" dirty="0" err="1"/>
              <a:t>d</a:t>
            </a:r>
            <a:r>
              <a:rPr lang="en-US" dirty="0" err="1" smtClean="0"/>
              <a:t>olžini</a:t>
            </a:r>
            <a:r>
              <a:rPr lang="en-US" dirty="0" smtClean="0"/>
              <a:t> </a:t>
            </a:r>
            <a:r>
              <a:rPr lang="en-US" dirty="0" err="1" smtClean="0"/>
              <a:t>stavka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d</a:t>
            </a:r>
            <a:r>
              <a:rPr lang="en-US" dirty="0" err="1" smtClean="0"/>
              <a:t>olžini</a:t>
            </a:r>
            <a:r>
              <a:rPr lang="en-US" dirty="0" smtClean="0"/>
              <a:t> </a:t>
            </a:r>
            <a:r>
              <a:rPr lang="en-US" dirty="0" err="1" smtClean="0"/>
              <a:t>besed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š</a:t>
            </a:r>
            <a:r>
              <a:rPr lang="en-US" dirty="0" err="1" smtClean="0"/>
              <a:t>t</a:t>
            </a:r>
            <a:r>
              <a:rPr lang="en-US" dirty="0" smtClean="0"/>
              <a:t>. </a:t>
            </a:r>
            <a:r>
              <a:rPr lang="en-US" dirty="0" err="1"/>
              <a:t>z</a:t>
            </a:r>
            <a:r>
              <a:rPr lang="en-US" dirty="0" err="1" smtClean="0"/>
              <a:t>logov</a:t>
            </a:r>
            <a:r>
              <a:rPr lang="en-US" dirty="0" smtClean="0"/>
              <a:t> </a:t>
            </a:r>
            <a:r>
              <a:rPr lang="en-US" dirty="0" err="1" smtClean="0"/>
              <a:t>besed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š</a:t>
            </a:r>
            <a:r>
              <a:rPr lang="en-US" dirty="0" err="1" smtClean="0"/>
              <a:t>t</a:t>
            </a:r>
            <a:r>
              <a:rPr lang="en-US" dirty="0" smtClean="0"/>
              <a:t>. </a:t>
            </a:r>
            <a:r>
              <a:rPr lang="en-US" dirty="0" err="1" smtClean="0"/>
              <a:t>lahkih</a:t>
            </a:r>
            <a:r>
              <a:rPr lang="en-US" dirty="0" smtClean="0"/>
              <a:t> </a:t>
            </a:r>
            <a:r>
              <a:rPr lang="en-US" dirty="0" err="1" smtClean="0"/>
              <a:t>besed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št</a:t>
            </a:r>
            <a:r>
              <a:rPr lang="en-US" dirty="0" smtClean="0"/>
              <a:t>. </a:t>
            </a:r>
            <a:r>
              <a:rPr lang="en-US" dirty="0" err="1" smtClean="0"/>
              <a:t>kompleksnih</a:t>
            </a:r>
            <a:r>
              <a:rPr lang="en-US" dirty="0" smtClean="0"/>
              <a:t> </a:t>
            </a:r>
            <a:r>
              <a:rPr lang="en-US" dirty="0" err="1" smtClean="0"/>
              <a:t>besed</a:t>
            </a:r>
            <a:endParaRPr lang="en-US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-166037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-166037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063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7902" y="2104330"/>
            <a:ext cx="8568952" cy="827928"/>
          </a:xfrm>
        </p:spPr>
        <p:txBody>
          <a:bodyPr/>
          <a:lstStyle/>
          <a:p>
            <a:r>
              <a:rPr lang="en-US" dirty="0" err="1" smtClean="0"/>
              <a:t>Potrebne</a:t>
            </a:r>
            <a:r>
              <a:rPr lang="en-US" dirty="0" smtClean="0"/>
              <a:t> </a:t>
            </a:r>
            <a:r>
              <a:rPr lang="en-US" dirty="0" err="1" smtClean="0"/>
              <a:t>komponente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4454" y="3468126"/>
            <a:ext cx="8568952" cy="2296078"/>
          </a:xfrm>
        </p:spPr>
        <p:txBody>
          <a:bodyPr/>
          <a:lstStyle/>
          <a:p>
            <a:r>
              <a:rPr lang="en-US" dirty="0" err="1" smtClean="0"/>
              <a:t>Segmentacija</a:t>
            </a:r>
            <a:r>
              <a:rPr lang="en-US" dirty="0" smtClean="0"/>
              <a:t>, </a:t>
            </a:r>
            <a:r>
              <a:rPr lang="en-US" dirty="0" err="1" smtClean="0"/>
              <a:t>tokenizacija</a:t>
            </a:r>
            <a:r>
              <a:rPr lang="en-US" dirty="0" smtClean="0"/>
              <a:t>, </a:t>
            </a:r>
            <a:r>
              <a:rPr lang="en-US" dirty="0" err="1" smtClean="0"/>
              <a:t>lematizacija</a:t>
            </a:r>
            <a:r>
              <a:rPr lang="en-US" dirty="0" smtClean="0"/>
              <a:t>, </a:t>
            </a:r>
            <a:r>
              <a:rPr lang="en-US" dirty="0" err="1" smtClean="0"/>
              <a:t>zlogi</a:t>
            </a:r>
            <a:r>
              <a:rPr lang="en-US" dirty="0" smtClean="0"/>
              <a:t>, </a:t>
            </a:r>
            <a:r>
              <a:rPr lang="en-US" dirty="0" err="1" smtClean="0"/>
              <a:t>imenske</a:t>
            </a:r>
            <a:r>
              <a:rPr lang="en-US" dirty="0" smtClean="0"/>
              <a:t> </a:t>
            </a:r>
            <a:r>
              <a:rPr lang="en-US" dirty="0" err="1" smtClean="0"/>
              <a:t>entitete</a:t>
            </a:r>
            <a:r>
              <a:rPr lang="en-US" dirty="0" smtClean="0"/>
              <a:t>?</a:t>
            </a:r>
          </a:p>
          <a:p>
            <a:r>
              <a:rPr lang="en-US" dirty="0" smtClean="0"/>
              <a:t>LISTE LAHKIH BESED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28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"/>
            <a:ext cx="8352928" cy="567471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solidFill>
                  <a:schemeClr val="tx1"/>
                </a:solidFill>
              </a:rPr>
              <a:t>Spache</a:t>
            </a:r>
            <a:r>
              <a:rPr lang="sl-SI" dirty="0" smtClean="0">
                <a:solidFill>
                  <a:schemeClr val="tx1"/>
                </a:solidFill>
              </a:rPr>
              <a:t>: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sl-SI" dirty="0" smtClean="0">
                <a:solidFill>
                  <a:schemeClr val="tx1"/>
                </a:solidFill>
              </a:rPr>
              <a:t>besedni seznam</a:t>
            </a:r>
            <a:endParaRPr lang="en-GB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95536" y="2020301"/>
            <a:ext cx="8352928" cy="2294441"/>
          </a:xfrm>
        </p:spPr>
        <p:txBody>
          <a:bodyPr>
            <a:normAutofit fontScale="85000" lnSpcReduction="10000"/>
          </a:bodyPr>
          <a:lstStyle/>
          <a:p>
            <a:pPr marL="578358" lvl="1" indent="-285750"/>
            <a:r>
              <a:rPr lang="sl-SI" dirty="0" smtClean="0"/>
              <a:t>Seznam besed, ki jih </a:t>
            </a:r>
            <a:r>
              <a:rPr lang="sl-SI" dirty="0" smtClean="0">
                <a:solidFill>
                  <a:srgbClr val="FF0000"/>
                </a:solidFill>
              </a:rPr>
              <a:t>poznajo</a:t>
            </a:r>
            <a:r>
              <a:rPr lang="sl-SI" dirty="0" smtClean="0"/>
              <a:t> otroci v prvih razredih šolanja. </a:t>
            </a:r>
          </a:p>
          <a:p>
            <a:pPr marL="578358" lvl="1" indent="-285750"/>
            <a:r>
              <a:rPr lang="sl-SI" dirty="0" smtClean="0"/>
              <a:t>Uporablja se do 3. razreda OŠ, za višje razrede se uporablja Dale-</a:t>
            </a:r>
            <a:r>
              <a:rPr lang="sl-SI" dirty="0" err="1" smtClean="0"/>
              <a:t>Chall</a:t>
            </a:r>
            <a:r>
              <a:rPr lang="sl-SI" dirty="0" smtClean="0"/>
              <a:t>.</a:t>
            </a:r>
          </a:p>
          <a:p>
            <a:pPr marL="578358" lvl="1" indent="-285750"/>
            <a:r>
              <a:rPr lang="sl-SI" dirty="0" smtClean="0"/>
              <a:t>Za presojo zahtevnostne stopnje besedila se upošteva dolžina stavka in delež besed, ki jih ni na seznamu. 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  <a:p>
            <a:endParaRPr lang="en-GB" dirty="0"/>
          </a:p>
          <a:p>
            <a:endParaRPr lang="en-GB" dirty="0"/>
          </a:p>
          <a:p>
            <a:pPr>
              <a:buFont typeface="Courier New" charset="0"/>
              <a:buChar char="o"/>
            </a:pPr>
            <a:endParaRPr lang="en-GB" dirty="0"/>
          </a:p>
          <a:p>
            <a:pPr>
              <a:buFont typeface="Courier New" charset="0"/>
              <a:buChar char="o"/>
            </a:pPr>
            <a:endParaRPr lang="en-US" dirty="0"/>
          </a:p>
        </p:txBody>
      </p:sp>
      <p:pic>
        <p:nvPicPr>
          <p:cNvPr id="8" name="Slika 6"/>
          <p:cNvPicPr/>
          <p:nvPr/>
        </p:nvPicPr>
        <p:blipFill>
          <a:blip r:embed="rId5"/>
          <a:stretch>
            <a:fillRect/>
          </a:stretch>
        </p:blipFill>
        <p:spPr>
          <a:xfrm>
            <a:off x="711058" y="3968077"/>
            <a:ext cx="8024798" cy="218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216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</TotalTime>
  <Words>1315</Words>
  <Application>Microsoft Macintosh PowerPoint</Application>
  <PresentationFormat>On-screen Show (4:3)</PresentationFormat>
  <Paragraphs>256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Predlog metodologije za strojno analizo učnih gradiv</vt:lpstr>
      <vt:lpstr>PowerPoint Presentation</vt:lpstr>
      <vt:lpstr>PowerPoint Presentation</vt:lpstr>
      <vt:lpstr>MERE BRALNOSTI</vt:lpstr>
      <vt:lpstr> Klasične mere bralnosti</vt:lpstr>
      <vt:lpstr> Klasične mere bralnosti</vt:lpstr>
      <vt:lpstr>Potrebne komponente</vt:lpstr>
      <vt:lpstr>Spache: besedni seznam</vt:lpstr>
      <vt:lpstr>Dale-Chall: besedni seznam</vt:lpstr>
      <vt:lpstr>Korpusni pristop: ATOS</vt:lpstr>
      <vt:lpstr>Korpusni pristop: KELLY</vt:lpstr>
      <vt:lpstr>Besedni seznami: sinteza</vt:lpstr>
      <vt:lpstr>Besedni seznam Kauč</vt:lpstr>
      <vt:lpstr>PowerPoint Presentation</vt:lpstr>
      <vt:lpstr>Seznam splošnega besedišča - pridevniki</vt:lpstr>
      <vt:lpstr>Literatura 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Irma</dc:creator>
  <cp:lastModifiedBy>Senja Pollak</cp:lastModifiedBy>
  <cp:revision>65</cp:revision>
  <dcterms:created xsi:type="dcterms:W3CDTF">2017-08-28T09:28:12Z</dcterms:created>
  <dcterms:modified xsi:type="dcterms:W3CDTF">2017-11-10T11:01:03Z</dcterms:modified>
</cp:coreProperties>
</file>