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rkarGr" initials="G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82"/>
  </p:normalViewPr>
  <p:slideViewPr>
    <p:cSldViewPr>
      <p:cViewPr varScale="1">
        <p:scale>
          <a:sx n="110" d="100"/>
          <a:sy n="110" d="100"/>
        </p:scale>
        <p:origin x="141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38766-C6E1-46FE-BCA7-79E0C56A8DB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990084A0-A373-467E-933A-11B4E23291EA}">
      <dgm:prSet phldrT="[besedilo]"/>
      <dgm:spPr/>
      <dgm:t>
        <a:bodyPr/>
        <a:lstStyle/>
        <a:p>
          <a:r>
            <a:rPr lang="sl-SI" dirty="0" smtClean="0"/>
            <a:t>UČBENIKI</a:t>
          </a:r>
          <a:endParaRPr lang="sl-SI" dirty="0"/>
        </a:p>
      </dgm:t>
    </dgm:pt>
    <dgm:pt modelId="{462B414D-6DFC-4781-B067-B8FE90E57017}" type="parTrans" cxnId="{EB70F233-30A4-4C45-9AD4-CED24D69F45F}">
      <dgm:prSet/>
      <dgm:spPr/>
      <dgm:t>
        <a:bodyPr/>
        <a:lstStyle/>
        <a:p>
          <a:endParaRPr lang="sl-SI"/>
        </a:p>
      </dgm:t>
    </dgm:pt>
    <dgm:pt modelId="{65FD5C07-E17E-4CCD-9E5B-E338FEB045A0}" type="sibTrans" cxnId="{EB70F233-30A4-4C45-9AD4-CED24D69F45F}">
      <dgm:prSet/>
      <dgm:spPr/>
      <dgm:t>
        <a:bodyPr/>
        <a:lstStyle/>
        <a:p>
          <a:endParaRPr lang="sl-SI"/>
        </a:p>
      </dgm:t>
    </dgm:pt>
    <dgm:pt modelId="{52E7FFA4-010A-4BB9-B9E0-847F37EEA1CC}">
      <dgm:prSet phldrT="[besedilo]"/>
      <dgm:spPr>
        <a:solidFill>
          <a:schemeClr val="accent6"/>
        </a:solidFill>
      </dgm:spPr>
      <dgm:t>
        <a:bodyPr/>
        <a:lstStyle/>
        <a:p>
          <a:r>
            <a:rPr lang="sl-SI" dirty="0" smtClean="0"/>
            <a:t>UČNI NAČRT</a:t>
          </a:r>
          <a:endParaRPr lang="sl-SI" dirty="0"/>
        </a:p>
      </dgm:t>
    </dgm:pt>
    <dgm:pt modelId="{FFBAF794-3E32-4007-AB36-F90EF7277635}" type="parTrans" cxnId="{2A5FC136-7425-4C5B-859F-1F977879A185}">
      <dgm:prSet/>
      <dgm:spPr/>
      <dgm:t>
        <a:bodyPr/>
        <a:lstStyle/>
        <a:p>
          <a:endParaRPr lang="sl-SI"/>
        </a:p>
      </dgm:t>
    </dgm:pt>
    <dgm:pt modelId="{44063EA5-9A13-4092-8604-E4B5047E0A43}" type="sibTrans" cxnId="{2A5FC136-7425-4C5B-859F-1F977879A185}">
      <dgm:prSet/>
      <dgm:spPr/>
      <dgm:t>
        <a:bodyPr/>
        <a:lstStyle/>
        <a:p>
          <a:endParaRPr lang="sl-SI"/>
        </a:p>
      </dgm:t>
    </dgm:pt>
    <dgm:pt modelId="{519E4FB7-0137-4746-AA48-2AB0134BEC82}">
      <dgm:prSet phldrT="[besedilo]"/>
      <dgm:spPr>
        <a:solidFill>
          <a:schemeClr val="accent2"/>
        </a:solidFill>
      </dgm:spPr>
      <dgm:t>
        <a:bodyPr/>
        <a:lstStyle/>
        <a:p>
          <a:r>
            <a:rPr lang="sl-SI" dirty="0" smtClean="0"/>
            <a:t>ZUNANJI PREIZKUSI</a:t>
          </a:r>
          <a:endParaRPr lang="sl-SI" dirty="0"/>
        </a:p>
      </dgm:t>
    </dgm:pt>
    <dgm:pt modelId="{5B068C76-0343-4A56-A0B3-B30E6731C5EB}" type="parTrans" cxnId="{E46E34B9-4ED9-4A4C-BB25-52C843BA2F71}">
      <dgm:prSet/>
      <dgm:spPr/>
      <dgm:t>
        <a:bodyPr/>
        <a:lstStyle/>
        <a:p>
          <a:endParaRPr lang="sl-SI"/>
        </a:p>
      </dgm:t>
    </dgm:pt>
    <dgm:pt modelId="{C2F0468B-1730-4551-A16C-5AF22317E5DF}" type="sibTrans" cxnId="{E46E34B9-4ED9-4A4C-BB25-52C843BA2F71}">
      <dgm:prSet/>
      <dgm:spPr/>
      <dgm:t>
        <a:bodyPr/>
        <a:lstStyle/>
        <a:p>
          <a:endParaRPr lang="sl-SI"/>
        </a:p>
      </dgm:t>
    </dgm:pt>
    <dgm:pt modelId="{E1F4F27A-9650-4BA7-9F02-45FDEE5E9FB2}" type="pres">
      <dgm:prSet presAssocID="{54D38766-C6E1-46FE-BCA7-79E0C56A8D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5E11061F-515A-45B2-A51C-B752C63624B5}" type="pres">
      <dgm:prSet presAssocID="{990084A0-A373-467E-933A-11B4E23291E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546D98F-1CB5-4EFD-89B5-9812A9E250E6}" type="pres">
      <dgm:prSet presAssocID="{65FD5C07-E17E-4CCD-9E5B-E338FEB045A0}" presName="sibTrans" presStyleLbl="sibTrans2D1" presStyleIdx="0" presStyleCnt="3"/>
      <dgm:spPr/>
      <dgm:t>
        <a:bodyPr/>
        <a:lstStyle/>
        <a:p>
          <a:endParaRPr lang="sl-SI"/>
        </a:p>
      </dgm:t>
    </dgm:pt>
    <dgm:pt modelId="{96246E53-A6F7-4834-BC34-453E64602E56}" type="pres">
      <dgm:prSet presAssocID="{65FD5C07-E17E-4CCD-9E5B-E338FEB045A0}" presName="connectorText" presStyleLbl="sibTrans2D1" presStyleIdx="0" presStyleCnt="3"/>
      <dgm:spPr/>
      <dgm:t>
        <a:bodyPr/>
        <a:lstStyle/>
        <a:p>
          <a:endParaRPr lang="sl-SI"/>
        </a:p>
      </dgm:t>
    </dgm:pt>
    <dgm:pt modelId="{AFEF05D0-F707-4FF4-AF55-F99B150E8349}" type="pres">
      <dgm:prSet presAssocID="{52E7FFA4-010A-4BB9-B9E0-847F37EEA1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1A4D040-6234-4C12-A2F5-9A20D705A887}" type="pres">
      <dgm:prSet presAssocID="{44063EA5-9A13-4092-8604-E4B5047E0A43}" presName="sibTrans" presStyleLbl="sibTrans2D1" presStyleIdx="1" presStyleCnt="3"/>
      <dgm:spPr/>
      <dgm:t>
        <a:bodyPr/>
        <a:lstStyle/>
        <a:p>
          <a:endParaRPr lang="sl-SI"/>
        </a:p>
      </dgm:t>
    </dgm:pt>
    <dgm:pt modelId="{B32DAADA-5A9F-496A-9E56-1BA347B63244}" type="pres">
      <dgm:prSet presAssocID="{44063EA5-9A13-4092-8604-E4B5047E0A43}" presName="connectorText" presStyleLbl="sibTrans2D1" presStyleIdx="1" presStyleCnt="3"/>
      <dgm:spPr/>
      <dgm:t>
        <a:bodyPr/>
        <a:lstStyle/>
        <a:p>
          <a:endParaRPr lang="sl-SI"/>
        </a:p>
      </dgm:t>
    </dgm:pt>
    <dgm:pt modelId="{CA453DF8-A1BD-4134-A6ED-EE5B5078B398}" type="pres">
      <dgm:prSet presAssocID="{519E4FB7-0137-4746-AA48-2AB0134BEC8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83DCE1B-B0E9-42D4-9E07-2425EF10E16D}" type="pres">
      <dgm:prSet presAssocID="{C2F0468B-1730-4551-A16C-5AF22317E5DF}" presName="sibTrans" presStyleLbl="sibTrans2D1" presStyleIdx="2" presStyleCnt="3"/>
      <dgm:spPr/>
      <dgm:t>
        <a:bodyPr/>
        <a:lstStyle/>
        <a:p>
          <a:endParaRPr lang="sl-SI"/>
        </a:p>
      </dgm:t>
    </dgm:pt>
    <dgm:pt modelId="{5C006659-CA33-4253-A298-84B8EE81DDFC}" type="pres">
      <dgm:prSet presAssocID="{C2F0468B-1730-4551-A16C-5AF22317E5DF}" presName="connectorText" presStyleLbl="sibTrans2D1" presStyleIdx="2" presStyleCnt="3"/>
      <dgm:spPr/>
      <dgm:t>
        <a:bodyPr/>
        <a:lstStyle/>
        <a:p>
          <a:endParaRPr lang="sl-SI"/>
        </a:p>
      </dgm:t>
    </dgm:pt>
  </dgm:ptLst>
  <dgm:cxnLst>
    <dgm:cxn modelId="{FFDB8F4B-09F3-CD4F-B767-23426C35583E}" type="presOf" srcId="{519E4FB7-0137-4746-AA48-2AB0134BEC82}" destId="{CA453DF8-A1BD-4134-A6ED-EE5B5078B398}" srcOrd="0" destOrd="0" presId="urn:microsoft.com/office/officeart/2005/8/layout/cycle7"/>
    <dgm:cxn modelId="{3C93F2F9-0864-6042-AD3A-8A6EAD337076}" type="presOf" srcId="{C2F0468B-1730-4551-A16C-5AF22317E5DF}" destId="{583DCE1B-B0E9-42D4-9E07-2425EF10E16D}" srcOrd="0" destOrd="0" presId="urn:microsoft.com/office/officeart/2005/8/layout/cycle7"/>
    <dgm:cxn modelId="{616A58BF-D6FC-8E4B-ABF3-280374222ECF}" type="presOf" srcId="{C2F0468B-1730-4551-A16C-5AF22317E5DF}" destId="{5C006659-CA33-4253-A298-84B8EE81DDFC}" srcOrd="1" destOrd="0" presId="urn:microsoft.com/office/officeart/2005/8/layout/cycle7"/>
    <dgm:cxn modelId="{AE0D4AD1-CCF0-8440-AC6C-BA21A1984052}" type="presOf" srcId="{52E7FFA4-010A-4BB9-B9E0-847F37EEA1CC}" destId="{AFEF05D0-F707-4FF4-AF55-F99B150E8349}" srcOrd="0" destOrd="0" presId="urn:microsoft.com/office/officeart/2005/8/layout/cycle7"/>
    <dgm:cxn modelId="{2A5FC136-7425-4C5B-859F-1F977879A185}" srcId="{54D38766-C6E1-46FE-BCA7-79E0C56A8DB7}" destId="{52E7FFA4-010A-4BB9-B9E0-847F37EEA1CC}" srcOrd="1" destOrd="0" parTransId="{FFBAF794-3E32-4007-AB36-F90EF7277635}" sibTransId="{44063EA5-9A13-4092-8604-E4B5047E0A43}"/>
    <dgm:cxn modelId="{8EA52301-4CBA-5E45-A041-8CD123FC91B8}" type="presOf" srcId="{65FD5C07-E17E-4CCD-9E5B-E338FEB045A0}" destId="{96246E53-A6F7-4834-BC34-453E64602E56}" srcOrd="1" destOrd="0" presId="urn:microsoft.com/office/officeart/2005/8/layout/cycle7"/>
    <dgm:cxn modelId="{4AB90562-DA6A-1B40-B33D-1113D2840564}" type="presOf" srcId="{65FD5C07-E17E-4CCD-9E5B-E338FEB045A0}" destId="{2546D98F-1CB5-4EFD-89B5-9812A9E250E6}" srcOrd="0" destOrd="0" presId="urn:microsoft.com/office/officeart/2005/8/layout/cycle7"/>
    <dgm:cxn modelId="{9C6B467A-43E2-BC41-A14D-0598B856EFB5}" type="presOf" srcId="{44063EA5-9A13-4092-8604-E4B5047E0A43}" destId="{41A4D040-6234-4C12-A2F5-9A20D705A887}" srcOrd="0" destOrd="0" presId="urn:microsoft.com/office/officeart/2005/8/layout/cycle7"/>
    <dgm:cxn modelId="{EB70F233-30A4-4C45-9AD4-CED24D69F45F}" srcId="{54D38766-C6E1-46FE-BCA7-79E0C56A8DB7}" destId="{990084A0-A373-467E-933A-11B4E23291EA}" srcOrd="0" destOrd="0" parTransId="{462B414D-6DFC-4781-B067-B8FE90E57017}" sibTransId="{65FD5C07-E17E-4CCD-9E5B-E338FEB045A0}"/>
    <dgm:cxn modelId="{E46E34B9-4ED9-4A4C-BB25-52C843BA2F71}" srcId="{54D38766-C6E1-46FE-BCA7-79E0C56A8DB7}" destId="{519E4FB7-0137-4746-AA48-2AB0134BEC82}" srcOrd="2" destOrd="0" parTransId="{5B068C76-0343-4A56-A0B3-B30E6731C5EB}" sibTransId="{C2F0468B-1730-4551-A16C-5AF22317E5DF}"/>
    <dgm:cxn modelId="{6771DC1C-D5AA-B44D-A05D-2C368B9925AB}" type="presOf" srcId="{44063EA5-9A13-4092-8604-E4B5047E0A43}" destId="{B32DAADA-5A9F-496A-9E56-1BA347B63244}" srcOrd="1" destOrd="0" presId="urn:microsoft.com/office/officeart/2005/8/layout/cycle7"/>
    <dgm:cxn modelId="{CE89EA65-2F92-4142-9627-8AAD8C6D7976}" type="presOf" srcId="{990084A0-A373-467E-933A-11B4E23291EA}" destId="{5E11061F-515A-45B2-A51C-B752C63624B5}" srcOrd="0" destOrd="0" presId="urn:microsoft.com/office/officeart/2005/8/layout/cycle7"/>
    <dgm:cxn modelId="{D3183742-1CA1-9840-B64D-647ACCD1744D}" type="presOf" srcId="{54D38766-C6E1-46FE-BCA7-79E0C56A8DB7}" destId="{E1F4F27A-9650-4BA7-9F02-45FDEE5E9FB2}" srcOrd="0" destOrd="0" presId="urn:microsoft.com/office/officeart/2005/8/layout/cycle7"/>
    <dgm:cxn modelId="{D9F023E7-C535-7F4D-A16E-E311523F828A}" type="presParOf" srcId="{E1F4F27A-9650-4BA7-9F02-45FDEE5E9FB2}" destId="{5E11061F-515A-45B2-A51C-B752C63624B5}" srcOrd="0" destOrd="0" presId="urn:microsoft.com/office/officeart/2005/8/layout/cycle7"/>
    <dgm:cxn modelId="{48CE2863-4D07-6E46-9D6B-E32AE9557428}" type="presParOf" srcId="{E1F4F27A-9650-4BA7-9F02-45FDEE5E9FB2}" destId="{2546D98F-1CB5-4EFD-89B5-9812A9E250E6}" srcOrd="1" destOrd="0" presId="urn:microsoft.com/office/officeart/2005/8/layout/cycle7"/>
    <dgm:cxn modelId="{70290434-79A1-4645-BB90-A4BDA567D257}" type="presParOf" srcId="{2546D98F-1CB5-4EFD-89B5-9812A9E250E6}" destId="{96246E53-A6F7-4834-BC34-453E64602E56}" srcOrd="0" destOrd="0" presId="urn:microsoft.com/office/officeart/2005/8/layout/cycle7"/>
    <dgm:cxn modelId="{2DAB6014-35B4-684C-A307-94A374A1371E}" type="presParOf" srcId="{E1F4F27A-9650-4BA7-9F02-45FDEE5E9FB2}" destId="{AFEF05D0-F707-4FF4-AF55-F99B150E8349}" srcOrd="2" destOrd="0" presId="urn:microsoft.com/office/officeart/2005/8/layout/cycle7"/>
    <dgm:cxn modelId="{D9EEFB78-7A0C-5247-AA3B-C2C916BF05DA}" type="presParOf" srcId="{E1F4F27A-9650-4BA7-9F02-45FDEE5E9FB2}" destId="{41A4D040-6234-4C12-A2F5-9A20D705A887}" srcOrd="3" destOrd="0" presId="urn:microsoft.com/office/officeart/2005/8/layout/cycle7"/>
    <dgm:cxn modelId="{1ACB8490-A785-3444-8F2E-3BBCD9C3CB04}" type="presParOf" srcId="{41A4D040-6234-4C12-A2F5-9A20D705A887}" destId="{B32DAADA-5A9F-496A-9E56-1BA347B63244}" srcOrd="0" destOrd="0" presId="urn:microsoft.com/office/officeart/2005/8/layout/cycle7"/>
    <dgm:cxn modelId="{09C5C732-4BBE-4D41-BBDB-F4DB994DF28C}" type="presParOf" srcId="{E1F4F27A-9650-4BA7-9F02-45FDEE5E9FB2}" destId="{CA453DF8-A1BD-4134-A6ED-EE5B5078B398}" srcOrd="4" destOrd="0" presId="urn:microsoft.com/office/officeart/2005/8/layout/cycle7"/>
    <dgm:cxn modelId="{BC068FB9-DBDE-9742-82F5-4E32DF611AC0}" type="presParOf" srcId="{E1F4F27A-9650-4BA7-9F02-45FDEE5E9FB2}" destId="{583DCE1B-B0E9-42D4-9E07-2425EF10E16D}" srcOrd="5" destOrd="0" presId="urn:microsoft.com/office/officeart/2005/8/layout/cycle7"/>
    <dgm:cxn modelId="{A8DB4318-99FD-2B4A-A0A1-C3E8DCAAB06A}" type="presParOf" srcId="{583DCE1B-B0E9-42D4-9E07-2425EF10E16D}" destId="{5C006659-CA33-4253-A298-84B8EE81DDF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1061F-515A-45B2-A51C-B752C63624B5}">
      <dsp:nvSpPr>
        <dsp:cNvPr id="0" name=""/>
        <dsp:cNvSpPr/>
      </dsp:nvSpPr>
      <dsp:spPr>
        <a:xfrm>
          <a:off x="1836108" y="1071"/>
          <a:ext cx="1536023" cy="7680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/>
            <a:t>UČBENIKI</a:t>
          </a:r>
          <a:endParaRPr lang="sl-SI" sz="2000" kern="1200" dirty="0"/>
        </a:p>
      </dsp:txBody>
      <dsp:txXfrm>
        <a:off x="1858602" y="23565"/>
        <a:ext cx="1491035" cy="723023"/>
      </dsp:txXfrm>
    </dsp:sp>
    <dsp:sp modelId="{2546D98F-1CB5-4EFD-89B5-9812A9E250E6}">
      <dsp:nvSpPr>
        <dsp:cNvPr id="0" name=""/>
        <dsp:cNvSpPr/>
      </dsp:nvSpPr>
      <dsp:spPr>
        <a:xfrm rot="3600000">
          <a:off x="2837833" y="1349649"/>
          <a:ext cx="801558" cy="26880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100" kern="1200"/>
        </a:p>
      </dsp:txBody>
      <dsp:txXfrm>
        <a:off x="2918474" y="1403410"/>
        <a:ext cx="640276" cy="161282"/>
      </dsp:txXfrm>
    </dsp:sp>
    <dsp:sp modelId="{AFEF05D0-F707-4FF4-AF55-F99B150E8349}">
      <dsp:nvSpPr>
        <dsp:cNvPr id="0" name=""/>
        <dsp:cNvSpPr/>
      </dsp:nvSpPr>
      <dsp:spPr>
        <a:xfrm>
          <a:off x="3105094" y="2199020"/>
          <a:ext cx="1536023" cy="76801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/>
            <a:t>UČNI NAČRT</a:t>
          </a:r>
          <a:endParaRPr lang="sl-SI" sz="2000" kern="1200" dirty="0"/>
        </a:p>
      </dsp:txBody>
      <dsp:txXfrm>
        <a:off x="3127588" y="2221514"/>
        <a:ext cx="1491035" cy="723023"/>
      </dsp:txXfrm>
    </dsp:sp>
    <dsp:sp modelId="{41A4D040-6234-4C12-A2F5-9A20D705A887}">
      <dsp:nvSpPr>
        <dsp:cNvPr id="0" name=""/>
        <dsp:cNvSpPr/>
      </dsp:nvSpPr>
      <dsp:spPr>
        <a:xfrm rot="10800000">
          <a:off x="2203340" y="2448624"/>
          <a:ext cx="801558" cy="26880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100" kern="1200"/>
        </a:p>
      </dsp:txBody>
      <dsp:txXfrm rot="10800000">
        <a:off x="2283981" y="2502385"/>
        <a:ext cx="640276" cy="161282"/>
      </dsp:txXfrm>
    </dsp:sp>
    <dsp:sp modelId="{CA453DF8-A1BD-4134-A6ED-EE5B5078B398}">
      <dsp:nvSpPr>
        <dsp:cNvPr id="0" name=""/>
        <dsp:cNvSpPr/>
      </dsp:nvSpPr>
      <dsp:spPr>
        <a:xfrm>
          <a:off x="567121" y="2199020"/>
          <a:ext cx="1536023" cy="76801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/>
            <a:t>ZUNANJI PREIZKUSI</a:t>
          </a:r>
          <a:endParaRPr lang="sl-SI" sz="2000" kern="1200" dirty="0"/>
        </a:p>
      </dsp:txBody>
      <dsp:txXfrm>
        <a:off x="589615" y="2221514"/>
        <a:ext cx="1491035" cy="723023"/>
      </dsp:txXfrm>
    </dsp:sp>
    <dsp:sp modelId="{583DCE1B-B0E9-42D4-9E07-2425EF10E16D}">
      <dsp:nvSpPr>
        <dsp:cNvPr id="0" name=""/>
        <dsp:cNvSpPr/>
      </dsp:nvSpPr>
      <dsp:spPr>
        <a:xfrm rot="18000000">
          <a:off x="1568847" y="1349649"/>
          <a:ext cx="801558" cy="26880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100" kern="1200"/>
        </a:p>
      </dsp:txBody>
      <dsp:txXfrm>
        <a:off x="1649488" y="1403410"/>
        <a:ext cx="640276" cy="161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06BC2-CC4D-425D-8171-10519E4A922F}" type="datetimeFigureOut">
              <a:rPr lang="sl-SI" smtClean="0"/>
              <a:t>19.1.2018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26380-1ED2-4AA9-BDA6-A28F0B671B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405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02311-E9D0-704C-80B0-1C9C659BAC10}" type="datetimeFigureOut">
              <a:rPr lang="sl-SI" smtClean="0"/>
              <a:t>19.1.2018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8E005-2CA6-FE45-B543-6FB7C5202E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032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787900"/>
            <a:ext cx="5486399" cy="39163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4545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787900"/>
            <a:ext cx="5486399" cy="39163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7848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787900"/>
            <a:ext cx="5486399" cy="39163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7019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471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42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2291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va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900000">
            <a:off x="8420597" y="-12699"/>
            <a:ext cx="1787100" cy="280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555054" y="482885"/>
            <a:ext cx="7099192" cy="10793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555054" y="2075380"/>
            <a:ext cx="7099192" cy="43151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" name="Slika 26" descr="Logo_EKP_socialni_sklad_SLO_slogan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65" y="498909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45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619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1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02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451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119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569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159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750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3DDA-7748-4857-8A26-94C13A20109D}" type="datetimeFigureOut">
              <a:rPr lang="sl-SI" smtClean="0"/>
              <a:pPr/>
              <a:t>19.1.2018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CB6A-AA5E-4575-AB64-AC4A5B66D0D9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208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auc.splet.arnes.si/files/2017/08/logotip_projek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604867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260648"/>
            <a:ext cx="8784976" cy="633670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Slika 2" descr="MIZS_slovenščin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22149"/>
            <a:ext cx="280831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121" descr="C:\Users\Jurij\Google Drive\UMETNIŠKA DEJAVNOST\VZORCI DOKUMENTOV\Logo PEF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67472"/>
            <a:ext cx="1152128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hape 91"/>
          <p:cNvSpPr txBox="1">
            <a:spLocks/>
          </p:cNvSpPr>
          <p:nvPr/>
        </p:nvSpPr>
        <p:spPr>
          <a:xfrm>
            <a:off x="535086" y="2564904"/>
            <a:ext cx="8376741" cy="186212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>
                <a:srgbClr val="002060"/>
              </a:buClr>
              <a:buSzPct val="25000"/>
            </a:pPr>
            <a:r>
              <a:rPr lang="sl-SI" smtClean="0"/>
              <a:t>Analiza povezanosti zunanjih preizkusov znanja (NPT, matura) s predstavitvijo snovi v učbenikih</a:t>
            </a:r>
            <a:r>
              <a:rPr lang="sl-SI" sz="3240" b="1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sl-SI" sz="3240" b="1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sl-SI" sz="540" b="1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sl-SI" sz="540" b="1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sl-SI" sz="3240" b="1" smtClean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KAUČ, 10. 11. 2017</a:t>
            </a:r>
            <a:endParaRPr lang="sl-SI" sz="3240" b="1" dirty="0">
              <a:solidFill>
                <a:srgbClr val="5481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96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555054" y="482885"/>
            <a:ext cx="7099192" cy="1079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sl-SI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NAMEN (Kaj?)</a:t>
            </a:r>
            <a:endParaRPr lang="sl-SI"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555054" y="1562191"/>
            <a:ext cx="7099192" cy="1650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sl-SI" dirty="0" smtClean="0"/>
              <a:t>Ugotoviti </a:t>
            </a:r>
            <a:r>
              <a:rPr lang="sl-SI" b="1" dirty="0"/>
              <a:t>kakovost</a:t>
            </a:r>
            <a:r>
              <a:rPr lang="sl-SI" dirty="0"/>
              <a:t> podpore učbenikov učencem pri učenju za zunanje preizkuse znanja (NPZ, matura) ter obratno, </a:t>
            </a:r>
            <a:endParaRPr lang="sl-SI" dirty="0" smtClean="0"/>
          </a:p>
          <a:p>
            <a:pPr lvl="0">
              <a:buSzPct val="25000"/>
            </a:pPr>
            <a:r>
              <a:rPr lang="sl-SI" b="1" dirty="0" smtClean="0"/>
              <a:t>navezanost</a:t>
            </a:r>
            <a:r>
              <a:rPr lang="sl-SI" dirty="0" smtClean="0"/>
              <a:t> </a:t>
            </a:r>
            <a:r>
              <a:rPr lang="sl-SI" dirty="0"/>
              <a:t>zunanjih preizkusov znanja ( tudi mature) na v učbenikih implementiran kurikulum posameznih predmetov v osnovni in srednji </a:t>
            </a:r>
            <a:r>
              <a:rPr lang="sl-SI" dirty="0" smtClean="0"/>
              <a:t>šoli.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2699792" y="3068960"/>
          <a:ext cx="5208240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odnaslov 2"/>
          <p:cNvSpPr txBox="1">
            <a:spLocks/>
          </p:cNvSpPr>
          <p:nvPr/>
        </p:nvSpPr>
        <p:spPr>
          <a:xfrm>
            <a:off x="359532" y="5941117"/>
            <a:ext cx="8424936" cy="7188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98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555054" y="482885"/>
            <a:ext cx="7099192" cy="1079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sl-SI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NAČIN (Kako?)</a:t>
            </a:r>
            <a:endParaRPr lang="sl-SI"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2"/>
          </p:nvPr>
        </p:nvSpPr>
        <p:spPr>
          <a:xfrm>
            <a:off x="555054" y="1562190"/>
            <a:ext cx="7905378" cy="35950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sl-SI" sz="2600" b="0" i="0" u="none" strike="noStrike" cap="none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Priprava metodologije/priročnika za analizo učbenikov – </a:t>
            </a:r>
            <a:r>
              <a:rPr lang="sl-SI" sz="26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rezultat je priročnik, katerega uporaba je posplošljiva na različne predmete in ravni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sl-SI" sz="1050" dirty="0">
              <a:solidFill>
                <a:srgbClr val="C00000"/>
              </a:solidFill>
            </a:endParaRPr>
          </a:p>
          <a:p>
            <a:pPr lvl="0"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sl-SI" sz="2600" b="0" i="0" u="none" strike="noStrike" cap="none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Analiza učbenikov in nalog zunanjih preizkusov znanja z vidika enotnih kategorij iz metodologije – </a:t>
            </a:r>
            <a:r>
              <a:rPr lang="sl-SI" sz="26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ujemanje rezultatov </a:t>
            </a:r>
            <a:r>
              <a:rPr lang="sl-SI" sz="2600" dirty="0">
                <a:solidFill>
                  <a:schemeClr val="tx1"/>
                </a:solidFill>
              </a:rPr>
              <a:t>obeh analiz nam bo pokazalo stopnjo povezanosti med učbeniki in preizkusi in opozorilo na pomanjkanje vsebin ali pokritosti posameznih kognitivnih kategorij v preizkusih znanja ali učbenikih. </a:t>
            </a:r>
            <a:endParaRPr lang="sl-SI" sz="26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Clr>
                <a:schemeClr val="dk2"/>
              </a:buClr>
              <a:buSzPct val="25000"/>
            </a:pPr>
            <a:endParaRPr lang="sl-SI" sz="1200" b="0" i="0" u="none" strike="noStrike" cap="none" dirty="0" smtClean="0">
              <a:solidFill>
                <a:schemeClr val="tx1"/>
              </a:solidFill>
              <a:sym typeface="Calibri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sl-SI" sz="2600" b="0" i="0" u="none" strike="noStrike" cap="none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Analiza </a:t>
            </a:r>
            <a:r>
              <a:rPr lang="sl-SI" sz="2600" b="0" i="0" u="none" strike="noStrike" cap="none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dosežkov zunanjih preizkusov znanja z vidika uporabljenih učbenikov – </a:t>
            </a:r>
            <a:r>
              <a:rPr lang="sl-SI" sz="26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rezultati bi kazali na morebitne sistematične razlike.</a:t>
            </a:r>
            <a:endParaRPr sz="26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Podnaslov 2"/>
          <p:cNvSpPr txBox="1">
            <a:spLocks/>
          </p:cNvSpPr>
          <p:nvPr/>
        </p:nvSpPr>
        <p:spPr>
          <a:xfrm>
            <a:off x="295275" y="6237312"/>
            <a:ext cx="8424936" cy="42265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23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23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9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Obseg podatkov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l-SI" sz="2800" dirty="0"/>
              <a:t>NPZ rezultati obstajajo za vse predmete za 9. r, vendar samo za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matematiko</a:t>
            </a:r>
            <a:r>
              <a:rPr lang="sl-SI" sz="2800" dirty="0"/>
              <a:t> </a:t>
            </a:r>
            <a:r>
              <a:rPr lang="sl-SI" sz="2800" dirty="0" smtClean="0"/>
              <a:t>in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slovenščino</a:t>
            </a:r>
            <a:r>
              <a:rPr lang="sl-SI" sz="2800" dirty="0"/>
              <a:t> za 6. razred. </a:t>
            </a:r>
            <a:endParaRPr lang="sl-SI" sz="2800" dirty="0" smtClean="0"/>
          </a:p>
          <a:p>
            <a:r>
              <a:rPr lang="sl-SI" sz="2800" dirty="0" smtClean="0"/>
              <a:t>Zunanji </a:t>
            </a:r>
            <a:r>
              <a:rPr lang="sl-SI" sz="2800" dirty="0"/>
              <a:t>preizkusi iz raznih raziskav (IEA) obstajajo za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matematiko</a:t>
            </a:r>
            <a:r>
              <a:rPr lang="sl-SI" sz="2800" dirty="0"/>
              <a:t> in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naravoslovje</a:t>
            </a:r>
            <a:r>
              <a:rPr lang="sl-SI" sz="2800" dirty="0"/>
              <a:t> za 4. in 8. r, za branje za 4. r ter za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matematiko</a:t>
            </a:r>
            <a:r>
              <a:rPr lang="sl-SI" sz="2800" dirty="0"/>
              <a:t> in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fiziko</a:t>
            </a:r>
            <a:r>
              <a:rPr lang="sl-SI" sz="2800" dirty="0"/>
              <a:t> za 4. letnik gimnazije. </a:t>
            </a: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23528" y="5653648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4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err="1" smtClean="0"/>
              <a:t>Časovnica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2"/>
          </p:nvPr>
        </p:nvSpPr>
        <p:spPr>
          <a:xfrm>
            <a:off x="555054" y="1484784"/>
            <a:ext cx="7905378" cy="4905741"/>
          </a:xfrm>
        </p:spPr>
        <p:txBody>
          <a:bodyPr/>
          <a:lstStyle/>
          <a:p>
            <a:r>
              <a:rPr lang="sl-SI" sz="2800" dirty="0"/>
              <a:t>Priprava priročnika; izbor vsebin, </a:t>
            </a:r>
            <a:r>
              <a:rPr lang="sl-SI" sz="2800" dirty="0" err="1"/>
              <a:t>prototipična</a:t>
            </a:r>
            <a:r>
              <a:rPr lang="sl-SI" sz="2800" dirty="0"/>
              <a:t> analiza na matematičnih vsebinah -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do začetka 2018</a:t>
            </a:r>
            <a:r>
              <a:rPr lang="sl-SI" sz="2800" dirty="0"/>
              <a:t>; </a:t>
            </a:r>
          </a:p>
          <a:p>
            <a:r>
              <a:rPr lang="sl-SI" sz="2800" dirty="0" smtClean="0"/>
              <a:t>Analiza </a:t>
            </a:r>
            <a:r>
              <a:rPr lang="sl-SI" sz="2800" dirty="0"/>
              <a:t>učbenikov na šolah ter analiza preizkusov -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pomladi 2018</a:t>
            </a:r>
            <a:r>
              <a:rPr lang="sl-SI" sz="2800" dirty="0"/>
              <a:t>; </a:t>
            </a:r>
          </a:p>
          <a:p>
            <a:r>
              <a:rPr lang="sl-SI" sz="2800" dirty="0" smtClean="0"/>
              <a:t>Statistična </a:t>
            </a:r>
            <a:r>
              <a:rPr lang="sl-SI" sz="2800" dirty="0"/>
              <a:t>analiza vseh rezultatov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do konca 2018</a:t>
            </a:r>
            <a:r>
              <a:rPr lang="sl-SI" sz="2800" dirty="0"/>
              <a:t>. </a:t>
            </a:r>
          </a:p>
          <a:p>
            <a:endParaRPr lang="sl-SI" sz="2800" dirty="0" smtClean="0"/>
          </a:p>
          <a:p>
            <a:endParaRPr lang="sl-SI" sz="2800" dirty="0"/>
          </a:p>
          <a:p>
            <a:r>
              <a:rPr lang="sl-SI" sz="2800" dirty="0" smtClean="0"/>
              <a:t>Ker </a:t>
            </a:r>
            <a:r>
              <a:rPr lang="sl-SI" sz="2800" dirty="0"/>
              <a:t>je metodologija analize enaka za vsa področja, se analiza lahko širi na naravoslovje, jezike, družboslovje glede na dinamiko projekta. </a:t>
            </a:r>
          </a:p>
          <a:p>
            <a:endParaRPr lang="sl-SI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295275" y="5877272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2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slov 2"/>
          <p:cNvSpPr txBox="1">
            <a:spLocks/>
          </p:cNvSpPr>
          <p:nvPr/>
        </p:nvSpPr>
        <p:spPr>
          <a:xfrm>
            <a:off x="395536" y="5805264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Slika 26" descr="Logo_EKP_socialni_sklad_SLO_slog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67472"/>
            <a:ext cx="2504937" cy="121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jeZBesedilom 1"/>
          <p:cNvSpPr txBox="1"/>
          <p:nvPr/>
        </p:nvSpPr>
        <p:spPr>
          <a:xfrm>
            <a:off x="1043608" y="1569263"/>
            <a:ext cx="47525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800" dirty="0" smtClean="0"/>
          </a:p>
          <a:p>
            <a:endParaRPr lang="sl-SI" sz="2800" dirty="0"/>
          </a:p>
          <a:p>
            <a:endParaRPr lang="sl-SI" sz="2800" dirty="0"/>
          </a:p>
          <a:p>
            <a:endParaRPr lang="sl-SI" sz="2800" dirty="0" smtClean="0"/>
          </a:p>
          <a:p>
            <a:endParaRPr lang="sl-SI" sz="2800" dirty="0"/>
          </a:p>
          <a:p>
            <a:r>
              <a:rPr lang="sl-SI" sz="2800" dirty="0" smtClean="0"/>
              <a:t>Hvala!</a:t>
            </a:r>
          </a:p>
          <a:p>
            <a:endParaRPr lang="sl-SI" sz="2800" dirty="0"/>
          </a:p>
          <a:p>
            <a:endParaRPr lang="sl-SI" sz="2800" dirty="0" smtClean="0"/>
          </a:p>
          <a:p>
            <a:r>
              <a:rPr lang="sl-SI" sz="2800" dirty="0" smtClean="0"/>
              <a:t>barbara.japelj@pei.si</a:t>
            </a:r>
            <a:endParaRPr lang="sl-SI" sz="2800" dirty="0"/>
          </a:p>
          <a:p>
            <a:r>
              <a:rPr lang="sl-SI" sz="2800" dirty="0" smtClean="0"/>
              <a:t>gasper.cankar@ric.si</a:t>
            </a:r>
            <a:endParaRPr lang="sl-SI" sz="2800" dirty="0"/>
          </a:p>
        </p:txBody>
      </p:sp>
      <p:pic>
        <p:nvPicPr>
          <p:cNvPr id="8" name="Picture 7" descr="Stamp Wor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142" y="1629310"/>
            <a:ext cx="3600400" cy="323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30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539552" y="116632"/>
            <a:ext cx="7099192" cy="1079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sl-SI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Predlog  - podrobno</a:t>
            </a:r>
            <a:endParaRPr lang="sl-SI"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body" idx="2"/>
          </p:nvPr>
        </p:nvSpPr>
        <p:spPr>
          <a:xfrm>
            <a:off x="539552" y="1052736"/>
            <a:ext cx="8568952" cy="46518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80000"/>
              </a:lnSpc>
              <a:spcBef>
                <a:spcPts val="0"/>
              </a:spcBef>
              <a:buClr>
                <a:schemeClr val="dk2"/>
              </a:buClr>
            </a:pPr>
            <a:r>
              <a:rPr lang="sl-SI" sz="2800" dirty="0">
                <a:solidFill>
                  <a:schemeClr val="dk2"/>
                </a:solidFill>
              </a:rPr>
              <a:t>Pripravili bi sezname kategorij, v katere bi umeščali posamezne </a:t>
            </a:r>
            <a:r>
              <a:rPr lang="sl-SI" sz="2800" dirty="0" smtClean="0">
                <a:solidFill>
                  <a:schemeClr val="dk2"/>
                </a:solidFill>
              </a:rPr>
              <a:t>bloke</a:t>
            </a:r>
            <a:r>
              <a:rPr lang="sl-SI" sz="2800" dirty="0">
                <a:solidFill>
                  <a:schemeClr val="dk2"/>
                </a:solidFill>
              </a:rPr>
              <a:t>: </a:t>
            </a:r>
            <a:endParaRPr lang="sl-SI" sz="2800" dirty="0" smtClean="0">
              <a:solidFill>
                <a:schemeClr val="dk2"/>
              </a:solidFill>
            </a:endParaRPr>
          </a:p>
          <a:p>
            <a:pPr lvl="0">
              <a:lnSpc>
                <a:spcPct val="80000"/>
              </a:lnSpc>
              <a:spcBef>
                <a:spcPts val="0"/>
              </a:spcBef>
              <a:buClr>
                <a:schemeClr val="dk2"/>
              </a:buClr>
            </a:pPr>
            <a:endParaRPr lang="sl-SI" sz="2800" dirty="0">
              <a:solidFill>
                <a:schemeClr val="dk2"/>
              </a:solidFill>
            </a:endParaRPr>
          </a:p>
          <a:p>
            <a:pPr lvl="0">
              <a:lnSpc>
                <a:spcPct val="80000"/>
              </a:lnSpc>
              <a:spcBef>
                <a:spcPts val="0"/>
              </a:spcBef>
              <a:buClr>
                <a:schemeClr val="dk2"/>
              </a:buClr>
            </a:pPr>
            <a:r>
              <a:rPr lang="sl-SI" sz="2800" dirty="0" smtClean="0">
                <a:solidFill>
                  <a:schemeClr val="dk2"/>
                </a:solidFill>
              </a:rPr>
              <a:t>• A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vsebinske</a:t>
            </a:r>
            <a:r>
              <a:rPr lang="sl-SI" sz="2800" dirty="0">
                <a:solidFill>
                  <a:schemeClr val="dk2"/>
                </a:solidFill>
              </a:rPr>
              <a:t>, </a:t>
            </a:r>
            <a:r>
              <a:rPr lang="sl-SI" sz="2800" dirty="0" smtClean="0">
                <a:solidFill>
                  <a:schemeClr val="dk2"/>
                </a:solidFill>
              </a:rPr>
              <a:t>glede </a:t>
            </a:r>
            <a:r>
              <a:rPr lang="sl-SI" sz="2800" dirty="0">
                <a:solidFill>
                  <a:schemeClr val="dk2"/>
                </a:solidFill>
              </a:rPr>
              <a:t>na učni načrt </a:t>
            </a:r>
            <a:endParaRPr lang="sl-SI" sz="2800" dirty="0" smtClean="0">
              <a:solidFill>
                <a:schemeClr val="dk2"/>
              </a:solidFill>
            </a:endParaRPr>
          </a:p>
          <a:p>
            <a:pPr lvl="0">
              <a:lnSpc>
                <a:spcPct val="80000"/>
              </a:lnSpc>
              <a:spcBef>
                <a:spcPts val="0"/>
              </a:spcBef>
              <a:buClr>
                <a:schemeClr val="dk2"/>
              </a:buClr>
            </a:pPr>
            <a:r>
              <a:rPr lang="sl-SI" sz="2800" dirty="0" smtClean="0">
                <a:solidFill>
                  <a:schemeClr val="dk2"/>
                </a:solidFill>
              </a:rPr>
              <a:t>• B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kognitivne</a:t>
            </a:r>
            <a:r>
              <a:rPr lang="sl-SI" sz="2800" dirty="0">
                <a:solidFill>
                  <a:schemeClr val="dk2"/>
                </a:solidFill>
              </a:rPr>
              <a:t> </a:t>
            </a:r>
            <a:r>
              <a:rPr lang="sl-SI" sz="2800" dirty="0" smtClean="0">
                <a:solidFill>
                  <a:schemeClr val="dk2"/>
                </a:solidFill>
              </a:rPr>
              <a:t>glede na mednarodne preizkuse, NPZ/maturo in obstoječe </a:t>
            </a:r>
            <a:r>
              <a:rPr lang="sl-SI" sz="2800" dirty="0">
                <a:solidFill>
                  <a:schemeClr val="dk2"/>
                </a:solidFill>
              </a:rPr>
              <a:t>klasifikacije kognitivnih kategorij, ki so na </a:t>
            </a:r>
            <a:r>
              <a:rPr lang="sl-SI" sz="2800" dirty="0" smtClean="0">
                <a:solidFill>
                  <a:schemeClr val="dk2"/>
                </a:solidFill>
              </a:rPr>
              <a:t>nacionalni </a:t>
            </a:r>
            <a:r>
              <a:rPr lang="sl-SI" sz="2800" dirty="0">
                <a:solidFill>
                  <a:schemeClr val="dk2"/>
                </a:solidFill>
              </a:rPr>
              <a:t>ravni priporočene v uporabo učiteljem) </a:t>
            </a:r>
          </a:p>
          <a:p>
            <a:pPr lvl="0">
              <a:lnSpc>
                <a:spcPct val="80000"/>
              </a:lnSpc>
              <a:spcBef>
                <a:spcPts val="0"/>
              </a:spcBef>
              <a:buClr>
                <a:schemeClr val="dk2"/>
              </a:buClr>
            </a:pPr>
            <a:r>
              <a:rPr lang="sl-SI" sz="2800" dirty="0" smtClean="0">
                <a:solidFill>
                  <a:schemeClr val="dk2"/>
                </a:solidFill>
              </a:rPr>
              <a:t>• C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oblikovne</a:t>
            </a:r>
            <a:r>
              <a:rPr lang="sl-SI" sz="2800" dirty="0">
                <a:solidFill>
                  <a:schemeClr val="dk2"/>
                </a:solidFill>
              </a:rPr>
              <a:t> (slika, graf, besedilo, naloga) po vzoru analize učbenikov iz TIMSS 1995, s poudarkom na enotnosti </a:t>
            </a:r>
            <a:r>
              <a:rPr lang="sl-SI" sz="2800" dirty="0" smtClean="0">
                <a:solidFill>
                  <a:schemeClr val="dk2"/>
                </a:solidFill>
              </a:rPr>
              <a:t>izgleda in sistematični uporabi </a:t>
            </a:r>
            <a:r>
              <a:rPr lang="sl-SI" sz="2800" dirty="0">
                <a:solidFill>
                  <a:schemeClr val="dk2"/>
                </a:solidFill>
              </a:rPr>
              <a:t>simbolov </a:t>
            </a:r>
            <a:endParaRPr lang="sl-SI" sz="2800" dirty="0" smtClean="0">
              <a:solidFill>
                <a:schemeClr val="dk2"/>
              </a:solidFill>
            </a:endParaRPr>
          </a:p>
          <a:p>
            <a:pPr lvl="0">
              <a:lnSpc>
                <a:spcPct val="80000"/>
              </a:lnSpc>
              <a:spcBef>
                <a:spcPts val="0"/>
              </a:spcBef>
              <a:buClr>
                <a:schemeClr val="dk2"/>
              </a:buClr>
            </a:pPr>
            <a:r>
              <a:rPr lang="sl-SI" sz="2800" dirty="0" smtClean="0">
                <a:solidFill>
                  <a:schemeClr val="dk2"/>
                </a:solidFill>
              </a:rPr>
              <a:t>• D </a:t>
            </a:r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povezanosti z besedilom </a:t>
            </a:r>
            <a:r>
              <a:rPr lang="sl-SI" sz="2800" dirty="0" smtClean="0">
                <a:solidFill>
                  <a:schemeClr val="dk2"/>
                </a:solidFill>
              </a:rPr>
              <a:t>ali blok dopolnjuje</a:t>
            </a:r>
            <a:r>
              <a:rPr lang="sl-SI" sz="2800" dirty="0">
                <a:solidFill>
                  <a:schemeClr val="dk2"/>
                </a:solidFill>
              </a:rPr>
              <a:t>, zahteva preskok od besedila, bralcu prekine tok misli, je le </a:t>
            </a:r>
            <a:r>
              <a:rPr lang="sl-SI" sz="2800" dirty="0" smtClean="0">
                <a:solidFill>
                  <a:schemeClr val="dk2"/>
                </a:solidFill>
              </a:rPr>
              <a:t>ilustracija</a:t>
            </a:r>
            <a:endParaRPr lang="sl-SI" sz="2800" dirty="0">
              <a:solidFill>
                <a:schemeClr val="dk2"/>
              </a:solidFill>
            </a:endParaRP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23528" y="5715688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9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besedila 1"/>
          <p:cNvSpPr>
            <a:spLocks noGrp="1"/>
          </p:cNvSpPr>
          <p:nvPr>
            <p:ph type="body" idx="1"/>
          </p:nvPr>
        </p:nvSpPr>
        <p:spPr>
          <a:xfrm>
            <a:off x="555054" y="1120715"/>
            <a:ext cx="7099192" cy="581461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Način - podrobno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2"/>
          </p:nvPr>
        </p:nvSpPr>
        <p:spPr>
          <a:xfrm>
            <a:off x="555054" y="1700808"/>
            <a:ext cx="8265418" cy="4689717"/>
          </a:xfrm>
        </p:spPr>
        <p:txBody>
          <a:bodyPr/>
          <a:lstStyle/>
          <a:p>
            <a:r>
              <a:rPr lang="sl-SI" sz="2800" dirty="0">
                <a:solidFill>
                  <a:schemeClr val="accent2">
                    <a:lumMod val="75000"/>
                  </a:schemeClr>
                </a:solidFill>
              </a:rPr>
              <a:t>Osnovni princip analize: </a:t>
            </a:r>
          </a:p>
          <a:p>
            <a:r>
              <a:rPr lang="sl-SI" sz="2800" dirty="0"/>
              <a:t>V analizi učbenika se najprej določijo bloki besedil in zapisov na vsaki strani učbenika, nato se vsakemu dopiše </a:t>
            </a:r>
            <a:r>
              <a:rPr lang="sl-SI" sz="2800" dirty="0" smtClean="0"/>
              <a:t>prevladujoča </a:t>
            </a:r>
            <a:r>
              <a:rPr lang="sl-SI" sz="2800" dirty="0"/>
              <a:t>kategorija za vsak sklop A, B, C in D </a:t>
            </a:r>
            <a:endParaRPr lang="sl-SI" sz="2800" dirty="0" smtClean="0"/>
          </a:p>
          <a:p>
            <a:r>
              <a:rPr lang="sl-SI" sz="2800" dirty="0" smtClean="0"/>
              <a:t>(</a:t>
            </a:r>
            <a:r>
              <a:rPr lang="sl-SI" sz="2800" dirty="0"/>
              <a:t>npr. cela števila/dejstva/slika/vklopljena v besedilo). </a:t>
            </a:r>
            <a:endParaRPr lang="sl-SI" sz="2800" dirty="0" smtClean="0"/>
          </a:p>
          <a:p>
            <a:r>
              <a:rPr lang="sl-SI" sz="2800" dirty="0" smtClean="0"/>
              <a:t>Vsi </a:t>
            </a:r>
            <a:r>
              <a:rPr lang="sl-SI" sz="2800" dirty="0"/>
              <a:t>podatki za vsak blok se vnesejo v računalniško podatkovno bazo za vsak učbenik in združijo za vse učbenike določenega predmeta. Enota hierarhične analize je besedilni blok v določenem učbeniku.</a:t>
            </a:r>
          </a:p>
          <a:p>
            <a:endParaRPr lang="sl-SI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359532" y="5435828"/>
            <a:ext cx="84249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sklad/Evropski sklad za regionalni razvoj/Kohezijski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45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603</Words>
  <Application>Microsoft Office PowerPoint</Application>
  <PresentationFormat>Diaprojekcija na zaslonu (4:3)</PresentationFormat>
  <Paragraphs>61</Paragraphs>
  <Slides>9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Irma</dc:creator>
  <cp:lastModifiedBy>Mavrič, Irma</cp:lastModifiedBy>
  <cp:revision>29</cp:revision>
  <dcterms:created xsi:type="dcterms:W3CDTF">2017-08-28T09:28:12Z</dcterms:created>
  <dcterms:modified xsi:type="dcterms:W3CDTF">2018-01-19T09:19:39Z</dcterms:modified>
</cp:coreProperties>
</file>