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68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rkarGr" initials="GT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F5AB1C69-6EDB-4FF4-983F-18BD219EF322}" styleName="Srednji slog 2 – poudarek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rednji slog 2 – poudarek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rednji slog 2 – poudarek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F06BC2-CC4D-425D-8171-10519E4A922F}" type="datetimeFigureOut">
              <a:rPr lang="sl-SI" smtClean="0"/>
              <a:t>19.1.2018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726380-1ED2-4AA9-BDA6-A28F0B671B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14054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3DDA-7748-4857-8A26-94C13A20109D}" type="datetimeFigureOut">
              <a:rPr lang="sl-SI" smtClean="0"/>
              <a:pPr/>
              <a:t>19.1.2018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CB6A-AA5E-4575-AB64-AC4A5B66D0D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74714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3DDA-7748-4857-8A26-94C13A20109D}" type="datetimeFigureOut">
              <a:rPr lang="sl-SI" smtClean="0"/>
              <a:pPr/>
              <a:t>19.1.2018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CB6A-AA5E-4575-AB64-AC4A5B66D0D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84421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3DDA-7748-4857-8A26-94C13A20109D}" type="datetimeFigureOut">
              <a:rPr lang="sl-SI" smtClean="0"/>
              <a:pPr/>
              <a:t>19.1.2018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CB6A-AA5E-4575-AB64-AC4A5B66D0D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42291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3DDA-7748-4857-8A26-94C13A20109D}" type="datetimeFigureOut">
              <a:rPr lang="sl-SI" smtClean="0"/>
              <a:pPr/>
              <a:t>19.1.2018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CB6A-AA5E-4575-AB64-AC4A5B66D0D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76193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3DDA-7748-4857-8A26-94C13A20109D}" type="datetimeFigureOut">
              <a:rPr lang="sl-SI" smtClean="0"/>
              <a:pPr/>
              <a:t>19.1.2018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CB6A-AA5E-4575-AB64-AC4A5B66D0D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9818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3DDA-7748-4857-8A26-94C13A20109D}" type="datetimeFigureOut">
              <a:rPr lang="sl-SI" smtClean="0"/>
              <a:pPr/>
              <a:t>19.1.2018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CB6A-AA5E-4575-AB64-AC4A5B66D0D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4021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3DDA-7748-4857-8A26-94C13A20109D}" type="datetimeFigureOut">
              <a:rPr lang="sl-SI" smtClean="0"/>
              <a:pPr/>
              <a:t>19.1.2018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CB6A-AA5E-4575-AB64-AC4A5B66D0D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74518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3DDA-7748-4857-8A26-94C13A20109D}" type="datetimeFigureOut">
              <a:rPr lang="sl-SI" smtClean="0"/>
              <a:pPr/>
              <a:t>19.1.2018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CB6A-AA5E-4575-AB64-AC4A5B66D0D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51193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3DDA-7748-4857-8A26-94C13A20109D}" type="datetimeFigureOut">
              <a:rPr lang="sl-SI" smtClean="0"/>
              <a:pPr/>
              <a:t>19.1.2018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CB6A-AA5E-4575-AB64-AC4A5B66D0D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35698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3DDA-7748-4857-8A26-94C13A20109D}" type="datetimeFigureOut">
              <a:rPr lang="sl-SI" smtClean="0"/>
              <a:pPr/>
              <a:t>19.1.2018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CB6A-AA5E-4575-AB64-AC4A5B66D0D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31593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3DDA-7748-4857-8A26-94C13A20109D}" type="datetimeFigureOut">
              <a:rPr lang="sl-SI" smtClean="0"/>
              <a:pPr/>
              <a:t>19.1.2018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CB6A-AA5E-4575-AB64-AC4A5B66D0D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77504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03DDA-7748-4857-8A26-94C13A20109D}" type="datetimeFigureOut">
              <a:rPr lang="sl-SI" smtClean="0"/>
              <a:pPr/>
              <a:t>19.1.2018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CCB6A-AA5E-4575-AB64-AC4A5B66D0D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9208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kauc.splet.arnes.si/files/2017/08/logotip_projekt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76672"/>
            <a:ext cx="6048672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79512" y="260648"/>
            <a:ext cx="8784976" cy="6336704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398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56688" y="1019054"/>
            <a:ext cx="8229600" cy="1143000"/>
          </a:xfrm>
        </p:spPr>
        <p:txBody>
          <a:bodyPr>
            <a:noAutofit/>
          </a:bodyPr>
          <a:lstStyle/>
          <a:p>
            <a:r>
              <a:rPr lang="sl-SI" sz="2800" dirty="0" smtClean="0"/>
              <a:t>Potrjevanje učbenikov: strah pred negotovostjo ali nezaupnica pedagoški avtonomiji?</a:t>
            </a:r>
            <a:endParaRPr lang="sl-SI" sz="2800" dirty="0"/>
          </a:p>
        </p:txBody>
      </p:sp>
      <p:graphicFrame>
        <p:nvGraphicFramePr>
          <p:cNvPr id="4" name="Označba mesta vsebin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055768"/>
              </p:ext>
            </p:extLst>
          </p:nvPr>
        </p:nvGraphicFramePr>
        <p:xfrm>
          <a:off x="2079255" y="2173111"/>
          <a:ext cx="4941017" cy="3702863"/>
        </p:xfrm>
        <a:graphic>
          <a:graphicData uri="http://schemas.openxmlformats.org/drawingml/2006/table">
            <a:tbl>
              <a:tblPr bandRow="1"/>
              <a:tblGrid>
                <a:gridCol w="1024011"/>
                <a:gridCol w="703243"/>
                <a:gridCol w="960941"/>
                <a:gridCol w="961621"/>
                <a:gridCol w="672727"/>
                <a:gridCol w="618474"/>
              </a:tblGrid>
              <a:tr h="3459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Model A</a:t>
                      </a:r>
                      <a:endParaRPr lang="sl-SI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UA Index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Model C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UA Index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Model B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UA Index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9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Australia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51</a:t>
                      </a:r>
                      <a:endParaRPr lang="sl-SI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Austria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70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Greece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112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9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England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35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Czech R.</a:t>
                      </a:r>
                      <a:endParaRPr lang="sl-SI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74</a:t>
                      </a:r>
                      <a:endParaRPr lang="sl-SI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Hungary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82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9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Denmark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23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China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30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9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Netherlands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53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Croatia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80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9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Estonia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60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France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86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9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Finland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59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Germany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67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9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Ireland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35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Japan</a:t>
                      </a:r>
                      <a:endParaRPr lang="sl-SI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92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9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Italy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76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Latvia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63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9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Norway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50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Lithuania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65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9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Sweden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29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Poland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93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9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Singapore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8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9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Slovenia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90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9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Slovakia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51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9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Average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47.1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57.9 (63.9)*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97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9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Median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50.5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70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sl-SI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1" y="-47226"/>
            <a:ext cx="4158511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sl-SI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Table 1: Uncertainty Avoidance Index and Approval Procedures</a:t>
            </a:r>
            <a:endParaRPr kumimoji="0" lang="sl-SI" altLang="sl-SI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altLang="sl-SI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Podnaslov 2"/>
          <p:cNvSpPr txBox="1">
            <a:spLocks/>
          </p:cNvSpPr>
          <p:nvPr/>
        </p:nvSpPr>
        <p:spPr>
          <a:xfrm>
            <a:off x="395536" y="5805264"/>
            <a:ext cx="8424936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l-SI" sz="18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sl-SI" sz="11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Naložbo sofinancira Evropski socialni sklad/Evropski sklad za regionalni razvoj/Kohezijski sklad ter Ministrstvo za izobraževanje, znanost in šport.</a:t>
            </a:r>
            <a:endParaRPr lang="sl-SI" sz="1100" b="1" i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Slika 26" descr="Logo_EKP_socialni_sklad_SLO_sloga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4162" y="265299"/>
            <a:ext cx="2504937" cy="1213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Slika 2" descr="MIZS_slovenščina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533" y="506451"/>
            <a:ext cx="2520279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21" descr="C:\Users\Jurij\Google Drive\UMETNIŠKA DEJAVNOST\VZORCI DOKUMENTOV\Logo PEF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657" y="228600"/>
            <a:ext cx="871537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50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23528" y="1518617"/>
            <a:ext cx="8229600" cy="1143000"/>
          </a:xfrm>
        </p:spPr>
        <p:txBody>
          <a:bodyPr>
            <a:normAutofit/>
          </a:bodyPr>
          <a:lstStyle/>
          <a:p>
            <a:r>
              <a:rPr lang="sl-SI" sz="3600" dirty="0" smtClean="0"/>
              <a:t>Odprte dileme</a:t>
            </a:r>
            <a:endParaRPr lang="sl-SI" sz="3600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493204" y="2594206"/>
            <a:ext cx="8229600" cy="3240360"/>
          </a:xfrm>
        </p:spPr>
        <p:txBody>
          <a:bodyPr>
            <a:normAutofit fontScale="92500" lnSpcReduction="20000"/>
          </a:bodyPr>
          <a:lstStyle/>
          <a:p>
            <a:r>
              <a:rPr lang="sl-SI" sz="2800" dirty="0" smtClean="0"/>
              <a:t>Kako način oskrbe z učbeniki vpliva na vsebino in strukturo učnih gradiv?</a:t>
            </a:r>
          </a:p>
          <a:p>
            <a:r>
              <a:rPr lang="sl-SI" sz="2800" dirty="0" smtClean="0"/>
              <a:t>Kako učiteljice in učitelje bolje usposobiti za izbiro učnih gradiv?</a:t>
            </a:r>
          </a:p>
          <a:p>
            <a:r>
              <a:rPr lang="sl-SI" sz="2800" dirty="0" smtClean="0"/>
              <a:t>Kako priti do ustreznega razmerja med digitalnimi in analognimi učnimi gradivi? (</a:t>
            </a:r>
            <a:r>
              <a:rPr lang="sl-SI" sz="2800" dirty="0" err="1" smtClean="0"/>
              <a:t>cf</a:t>
            </a:r>
            <a:r>
              <a:rPr lang="sl-SI" sz="2800" dirty="0" smtClean="0"/>
              <a:t>. </a:t>
            </a:r>
            <a:r>
              <a:rPr lang="sl-SI" sz="2800" dirty="0" err="1" smtClean="0"/>
              <a:t>Ackerman</a:t>
            </a:r>
            <a:r>
              <a:rPr lang="sl-SI" sz="2800" dirty="0" smtClean="0"/>
              <a:t> in </a:t>
            </a:r>
            <a:r>
              <a:rPr lang="sl-SI" sz="2800" dirty="0" err="1" smtClean="0"/>
              <a:t>Godlsmith</a:t>
            </a:r>
            <a:r>
              <a:rPr lang="sl-SI" sz="2800" dirty="0" smtClean="0"/>
              <a:t>, 2011; </a:t>
            </a:r>
            <a:r>
              <a:rPr lang="sl-SI" sz="2800" dirty="0" err="1" smtClean="0"/>
              <a:t>Cuban</a:t>
            </a:r>
            <a:r>
              <a:rPr lang="sl-SI" sz="2800" dirty="0" smtClean="0"/>
              <a:t>; 1986; </a:t>
            </a:r>
            <a:r>
              <a:rPr lang="sl-SI" sz="2800" dirty="0" err="1" smtClean="0"/>
              <a:t>Feldstein</a:t>
            </a:r>
            <a:r>
              <a:rPr lang="sl-SI" sz="2800" dirty="0" smtClean="0"/>
              <a:t> in </a:t>
            </a:r>
            <a:r>
              <a:rPr lang="sl-SI" sz="2800" dirty="0" err="1" smtClean="0"/>
              <a:t>Maruri</a:t>
            </a:r>
            <a:r>
              <a:rPr lang="sl-SI" sz="2800" dirty="0" smtClean="0"/>
              <a:t>; Mangen et al, 2013; OECD, 2015; </a:t>
            </a:r>
            <a:r>
              <a:rPr lang="sl-SI" sz="2800" dirty="0" err="1" smtClean="0"/>
              <a:t>Selwyn</a:t>
            </a:r>
            <a:r>
              <a:rPr lang="sl-SI" sz="2800" dirty="0" smtClean="0"/>
              <a:t>, 2016; Singer in Alexander, 2017).</a:t>
            </a:r>
          </a:p>
          <a:p>
            <a:endParaRPr lang="sl-SI" sz="2800" dirty="0" smtClean="0"/>
          </a:p>
          <a:p>
            <a:endParaRPr lang="sl-SI" sz="2800" dirty="0"/>
          </a:p>
        </p:txBody>
      </p:sp>
      <p:sp>
        <p:nvSpPr>
          <p:cNvPr id="4" name="Podnaslov 2"/>
          <p:cNvSpPr txBox="1">
            <a:spLocks/>
          </p:cNvSpPr>
          <p:nvPr/>
        </p:nvSpPr>
        <p:spPr>
          <a:xfrm>
            <a:off x="395536" y="5805264"/>
            <a:ext cx="8424936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l-SI" sz="18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sl-SI" sz="11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Naložbo sofinancira Evropski socialni sklad/Evropski sklad za regionalni razvoj/Kohezijski sklad ter Ministrstvo za izobraževanje, znanost in šport.</a:t>
            </a:r>
            <a:endParaRPr lang="sl-SI" sz="1100" b="1" i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Slika 26" descr="Logo_EKP_socialni_sklad_SLO_sloga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67472"/>
            <a:ext cx="2504937" cy="1213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Slika 2" descr="MIZS_slovenščina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22149"/>
            <a:ext cx="2520279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21" descr="C:\Users\Jurij\Google Drive\UMETNIŠKA DEJAVNOST\VZORCI DOKUMENTOV\Logo PEF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67472"/>
            <a:ext cx="871537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755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Kaj so učbeniki?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Miha Kovač, FF UL</a:t>
            </a:r>
            <a:endParaRPr lang="sl-SI" dirty="0"/>
          </a:p>
        </p:txBody>
      </p:sp>
      <p:sp>
        <p:nvSpPr>
          <p:cNvPr id="4" name="Podnaslov 2"/>
          <p:cNvSpPr txBox="1">
            <a:spLocks/>
          </p:cNvSpPr>
          <p:nvPr/>
        </p:nvSpPr>
        <p:spPr>
          <a:xfrm>
            <a:off x="395536" y="5805264"/>
            <a:ext cx="8424936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l-SI" sz="18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sl-SI" sz="11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Naložbo sofinancira Evropski socialni sklad/Evropski sklad za regionalni razvoj/Kohezijski sklad ter Ministrstvo za izobraževanje, znanost in šport.</a:t>
            </a:r>
            <a:endParaRPr lang="sl-SI" sz="1100" b="1" i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Slika 26" descr="Logo_EKP_socialni_sklad_SLO_sloga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67472"/>
            <a:ext cx="2504937" cy="1213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Slika 2" descr="MIZS_slovenščina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22149"/>
            <a:ext cx="2520279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21" descr="C:\Users\Jurij\Google Drive\UMETNIŠKA DEJAVNOST\VZORCI DOKUMENTOV\Logo PEF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67472"/>
            <a:ext cx="871537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128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93204" y="1484784"/>
            <a:ext cx="8229600" cy="851540"/>
          </a:xfrm>
        </p:spPr>
        <p:txBody>
          <a:bodyPr>
            <a:normAutofit/>
          </a:bodyPr>
          <a:lstStyle/>
          <a:p>
            <a:r>
              <a:rPr lang="sl-SI" sz="4000" dirty="0" smtClean="0"/>
              <a:t>Nepopolnost učbeniškega trga</a:t>
            </a:r>
            <a:endParaRPr lang="sl-SI" sz="4000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 fontScale="77500" lnSpcReduction="20000"/>
          </a:bodyPr>
          <a:lstStyle/>
          <a:p>
            <a:r>
              <a:rPr lang="sl-SI" dirty="0" smtClean="0"/>
              <a:t>Na trgu učbenikov kupec ne odloča o izdelku, ki ga bo kupil, odločevalec pa ne nosi neposredne finančne odgovornosti za nakup. To učbenik loči od ostalih tržnih predmetov. </a:t>
            </a:r>
          </a:p>
          <a:p>
            <a:r>
              <a:rPr lang="sl-SI" dirty="0" smtClean="0"/>
              <a:t>Zaradi nepopolnosti trga je smiselno, da država nanj intervenira. Ta intervencija je nujna tudi zaradi politike enakih možnosti.</a:t>
            </a:r>
          </a:p>
          <a:p>
            <a:r>
              <a:rPr lang="sl-SI" dirty="0" smtClean="0"/>
              <a:t>Najbolj razširjene oblike intervencij so šolski skladi, odkup vseh ali dela učbenikov in delovnih zvezkov, prost dostop do digitalnih učnih vsebin, subvencije avtorjem in založnikom. </a:t>
            </a:r>
            <a:endParaRPr lang="sl-SI" dirty="0"/>
          </a:p>
        </p:txBody>
      </p:sp>
      <p:sp>
        <p:nvSpPr>
          <p:cNvPr id="4" name="Podnaslov 2"/>
          <p:cNvSpPr txBox="1">
            <a:spLocks/>
          </p:cNvSpPr>
          <p:nvPr/>
        </p:nvSpPr>
        <p:spPr>
          <a:xfrm>
            <a:off x="395536" y="5805264"/>
            <a:ext cx="8424936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l-SI" sz="18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sl-SI" sz="11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Naložbo sofinancira Evropski socialni sklad/Evropski sklad za regionalni razvoj/Kohezijski sklad ter Ministrstvo za izobraževanje, znanost in šport.</a:t>
            </a:r>
            <a:endParaRPr lang="sl-SI" sz="1100" b="1" i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Slika 26" descr="Logo_EKP_socialni_sklad_SLO_sloga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67472"/>
            <a:ext cx="2504937" cy="1213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Slika 2" descr="MIZS_slovenščina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22149"/>
            <a:ext cx="2520279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21" descr="C:\Users\Jurij\Google Drive\UMETNIŠKA DEJAVNOST\VZORCI DOKUMENTOV\Logo PEF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67472"/>
            <a:ext cx="871537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497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8657" y="1453576"/>
            <a:ext cx="8229600" cy="1143000"/>
          </a:xfrm>
        </p:spPr>
        <p:txBody>
          <a:bodyPr>
            <a:normAutofit/>
          </a:bodyPr>
          <a:lstStyle/>
          <a:p>
            <a:r>
              <a:rPr lang="sl-SI" sz="3600" dirty="0" smtClean="0"/>
              <a:t>Prednosti in slabosti učbeniškega trga</a:t>
            </a:r>
            <a:endParaRPr lang="sl-SI" sz="3600" dirty="0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502081" y="2501177"/>
            <a:ext cx="4038600" cy="4525963"/>
          </a:xfrm>
        </p:spPr>
        <p:txBody>
          <a:bodyPr>
            <a:normAutofit fontScale="70000" lnSpcReduction="20000"/>
          </a:bodyPr>
          <a:lstStyle/>
          <a:p>
            <a:r>
              <a:rPr lang="sl-SI" sz="3100" dirty="0" smtClean="0"/>
              <a:t>Konkurenca znižuje cene učbenikov in načeloma pušča odprt prostor za različne didaktične pristope. Toda: konkurenca dviga kvaliteto učbenikov le, če je sistem oskrbe odprt in če učitelji ločijo dobre in slabe učbenike.</a:t>
            </a:r>
          </a:p>
          <a:p>
            <a:r>
              <a:rPr lang="sl-SI" sz="3100" dirty="0" smtClean="0"/>
              <a:t>Ni zamud pri oskrbi z učbeniki.</a:t>
            </a:r>
          </a:p>
          <a:p>
            <a:r>
              <a:rPr lang="sl-SI" sz="3100" dirty="0" smtClean="0"/>
              <a:t>Založbe skozi predstavitve učbenikov seznanjajo učitelje z didaktičnimi novostmi.</a:t>
            </a:r>
          </a:p>
          <a:p>
            <a:endParaRPr lang="sl-SI" sz="3100" dirty="0" smtClean="0"/>
          </a:p>
          <a:p>
            <a:endParaRPr lang="sl-SI" dirty="0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4608004" y="2458743"/>
            <a:ext cx="4038600" cy="4525963"/>
          </a:xfrm>
        </p:spPr>
        <p:txBody>
          <a:bodyPr>
            <a:normAutofit fontScale="70000" lnSpcReduction="20000"/>
          </a:bodyPr>
          <a:lstStyle/>
          <a:p>
            <a:r>
              <a:rPr lang="sl-SI" dirty="0"/>
              <a:t>Neustrezno reguliran trg povzroča zaplete z učbeniki in delovnimi </a:t>
            </a:r>
            <a:r>
              <a:rPr lang="sl-SI" dirty="0" smtClean="0"/>
              <a:t>zvezki. </a:t>
            </a:r>
          </a:p>
          <a:p>
            <a:r>
              <a:rPr lang="sl-SI" dirty="0" smtClean="0"/>
              <a:t>Preobsežni učni načrti preveč zamejujejo avtorje in založbe</a:t>
            </a:r>
            <a:endParaRPr lang="sl-SI" dirty="0"/>
          </a:p>
          <a:p>
            <a:r>
              <a:rPr lang="sl-SI" dirty="0" smtClean="0"/>
              <a:t>Učiteljice in učitelji, ki niso dovolj usposobljeni za izbor učbenikov, so preveč dovzetni za marketinške pristope založnikov.</a:t>
            </a:r>
          </a:p>
          <a:p>
            <a:r>
              <a:rPr lang="sl-SI" dirty="0" smtClean="0"/>
              <a:t>Neracionalni roki za odločanje o zamenjavi učbenika</a:t>
            </a:r>
            <a:endParaRPr lang="sl-SI" dirty="0"/>
          </a:p>
        </p:txBody>
      </p:sp>
      <p:sp>
        <p:nvSpPr>
          <p:cNvPr id="5" name="Podnaslov 2"/>
          <p:cNvSpPr txBox="1">
            <a:spLocks/>
          </p:cNvSpPr>
          <p:nvPr/>
        </p:nvSpPr>
        <p:spPr>
          <a:xfrm>
            <a:off x="395536" y="5805264"/>
            <a:ext cx="8424936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l-SI" sz="18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sl-SI" sz="11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Naložbo sofinancira Evropski socialni sklad/Evropski sklad za regionalni razvoj/Kohezijski sklad ter Ministrstvo za izobraževanje, znanost in šport.</a:t>
            </a:r>
            <a:endParaRPr lang="sl-SI" sz="1100" b="1" i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Slika 26" descr="Logo_EKP_socialni_sklad_SLO_sloga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67472"/>
            <a:ext cx="2504937" cy="1213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Slika 2" descr="MIZS_slovenščina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22149"/>
            <a:ext cx="2520279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21" descr="C:\Users\Jurij\Google Drive\UMETNIŠKA DEJAVNOST\VZORCI DOKUMENTOV\Logo PEF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67472"/>
            <a:ext cx="871537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468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90872" y="1401518"/>
            <a:ext cx="8229600" cy="1143000"/>
          </a:xfrm>
        </p:spPr>
        <p:txBody>
          <a:bodyPr>
            <a:normAutofit/>
          </a:bodyPr>
          <a:lstStyle/>
          <a:p>
            <a:r>
              <a:rPr lang="sl-SI" sz="3200" dirty="0" smtClean="0"/>
              <a:t>Definicije učbenikov v različnih ureditvah</a:t>
            </a:r>
            <a:endParaRPr lang="sl-SI" sz="3200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493204" y="2523131"/>
            <a:ext cx="8229600" cy="3168353"/>
          </a:xfrm>
        </p:spPr>
        <p:txBody>
          <a:bodyPr>
            <a:noAutofit/>
          </a:bodyPr>
          <a:lstStyle/>
          <a:p>
            <a:r>
              <a:rPr lang="sl-SI" sz="2400" dirty="0" smtClean="0"/>
              <a:t>…so v veliki meri odvisne od tega, ali v posamezni državi učbenike potrjujejo ali ne:</a:t>
            </a:r>
          </a:p>
          <a:p>
            <a:r>
              <a:rPr lang="sl-SI" sz="2400" dirty="0" smtClean="0"/>
              <a:t>- </a:t>
            </a:r>
            <a:r>
              <a:rPr lang="sl-SI" sz="2400" dirty="0"/>
              <a:t>Učbenik je osnovno učno gradivo za doseganje vzgojno-izobraževalnih ciljev in standardov znanja, opredeljenih v učnem načrtu oziroma katalogu </a:t>
            </a:r>
            <a:r>
              <a:rPr lang="sl-SI" sz="2400" dirty="0" smtClean="0"/>
              <a:t>znanja. Za uporabo v izobraževalnem sistemu mora biti učbenik potrjen s strani države (SI)</a:t>
            </a:r>
          </a:p>
          <a:p>
            <a:r>
              <a:rPr lang="sl-SI" sz="2400" dirty="0" smtClean="0"/>
              <a:t>Učbenik je knjiga, namenjena učenju, napisana na podlagi takega ali drugačnega pedagoškega razmisleka (VB)</a:t>
            </a:r>
            <a:endParaRPr lang="sl-SI" sz="2400" dirty="0"/>
          </a:p>
        </p:txBody>
      </p:sp>
      <p:sp>
        <p:nvSpPr>
          <p:cNvPr id="4" name="Podnaslov 2"/>
          <p:cNvSpPr txBox="1">
            <a:spLocks/>
          </p:cNvSpPr>
          <p:nvPr/>
        </p:nvSpPr>
        <p:spPr>
          <a:xfrm>
            <a:off x="395536" y="5805264"/>
            <a:ext cx="8424936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l-SI" sz="18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sl-SI" sz="11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Naložbo sofinancira Evropski socialni sklad/Evropski sklad za regionalni razvoj/Kohezijski sklad ter Ministrstvo za izobraževanje, znanost in šport.</a:t>
            </a:r>
            <a:endParaRPr lang="sl-SI" sz="1100" b="1" i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Slika 26" descr="Logo_EKP_socialni_sklad_SLO_sloga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67472"/>
            <a:ext cx="2504937" cy="1213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Slika 2" descr="MIZS_slovenščina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22149"/>
            <a:ext cx="2520279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21" descr="C:\Users\Jurij\Google Drive\UMETNIŠKA DEJAVNOST\VZORCI DOKUMENTOV\Logo PEF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67472"/>
            <a:ext cx="871537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159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8657" y="1306324"/>
            <a:ext cx="8229600" cy="1143000"/>
          </a:xfrm>
        </p:spPr>
        <p:txBody>
          <a:bodyPr>
            <a:noAutofit/>
          </a:bodyPr>
          <a:lstStyle/>
          <a:p>
            <a:r>
              <a:rPr lang="sl-SI" sz="3200" dirty="0" smtClean="0"/>
              <a:t>Potrjevanje učbenikov v RS: kriteriji (pravilnik)</a:t>
            </a:r>
            <a:endParaRPr lang="sl-SI" sz="3200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395536" y="2165058"/>
            <a:ext cx="8229600" cy="2782292"/>
          </a:xfrm>
        </p:spPr>
        <p:txBody>
          <a:bodyPr>
            <a:noAutofit/>
          </a:bodyPr>
          <a:lstStyle/>
          <a:p>
            <a:r>
              <a:rPr lang="sl-SI" sz="1200" dirty="0"/>
              <a:t>Pristojni javni zavod v postopku potrjevanja učbenikov opravlja naslednje naloge:</a:t>
            </a:r>
          </a:p>
          <a:p>
            <a:r>
              <a:rPr lang="sl-SI" sz="1200" dirty="0"/>
              <a:t>-        enkrat letno pripravi predlog potreb po novih učbenikih,</a:t>
            </a:r>
          </a:p>
          <a:p>
            <a:r>
              <a:rPr lang="sl-SI" sz="1200" dirty="0"/>
              <a:t>-        oceni, ali je učbenik za posamezen predmet oziroma modul usklajen s cilji, standardi znanja in vsebinami, opredeljenimi v učnem načrtu oziroma katalogu znanja,</a:t>
            </a:r>
          </a:p>
          <a:p>
            <a:r>
              <a:rPr lang="sl-SI" sz="1200" dirty="0"/>
              <a:t>-        oceni, ali je učbenik metodično-didaktično ustrezen,</a:t>
            </a:r>
          </a:p>
          <a:p>
            <a:r>
              <a:rPr lang="sl-SI" sz="1200" dirty="0"/>
              <a:t>-        oceni, ali je učbenik primeren razvojni stopnji in starosti udeležencev izobraževanja,</a:t>
            </a:r>
          </a:p>
          <a:p>
            <a:r>
              <a:rPr lang="sl-SI" sz="1200" dirty="0"/>
              <a:t>-        oceni, ali je učbenik jezikovno pravilen in ustrezen,</a:t>
            </a:r>
          </a:p>
          <a:p>
            <a:r>
              <a:rPr lang="sl-SI" sz="1200" dirty="0"/>
              <a:t>-        oceni, ali je e-učbenik razvrščen v ustrezno raven,</a:t>
            </a:r>
          </a:p>
          <a:p>
            <a:r>
              <a:rPr lang="sl-SI" sz="1200" dirty="0"/>
              <a:t>-        oceni, ali je učbenik glede na določilo 3. člena tega pravilnika o zmanjševanju teže šolskih torbic ustrezen,</a:t>
            </a:r>
          </a:p>
          <a:p>
            <a:r>
              <a:rPr lang="sl-SI" sz="1200" dirty="0"/>
              <a:t>-        oceni učbenik in oceno posreduje komisiji ter v primeru negativne ocene navede konkretne neustreznosti,</a:t>
            </a:r>
          </a:p>
          <a:p>
            <a:r>
              <a:rPr lang="sl-SI" sz="1200" dirty="0"/>
              <a:t>-        oceni utemeljenost izdaje učbenika v več delih in</a:t>
            </a:r>
          </a:p>
          <a:p>
            <a:r>
              <a:rPr lang="sl-SI" sz="1200" dirty="0"/>
              <a:t>-        opravlja druge naloge, potrebne za delo komisije in za odločanje na pristojnem strokovnem svetu.</a:t>
            </a:r>
          </a:p>
          <a:p>
            <a:r>
              <a:rPr lang="sl-SI" sz="1200" dirty="0"/>
              <a:t>(2) Pristojni javni zavod izdela oceno o skladnosti učbenikov s cilji, standardi znanja in vsebinami, opredeljenimi v učnem načrtu oziroma katalogu znanja. Vse ocene, določene v prejšnjem odstavku, in celotno dokumentacijo posreduje komisiji najpozneje v roku 45 dni od dne, ko ga je komisija k temu pisno pozvala. Če komisija v tem roku ne prejme ocene, tajnik komisije pisno obvesti ministrstvo</a:t>
            </a:r>
            <a:r>
              <a:rPr lang="sl-SI" sz="1600" dirty="0"/>
              <a:t>.</a:t>
            </a:r>
          </a:p>
        </p:txBody>
      </p:sp>
      <p:sp>
        <p:nvSpPr>
          <p:cNvPr id="4" name="Podnaslov 2"/>
          <p:cNvSpPr txBox="1">
            <a:spLocks/>
          </p:cNvSpPr>
          <p:nvPr/>
        </p:nvSpPr>
        <p:spPr>
          <a:xfrm>
            <a:off x="395536" y="5805264"/>
            <a:ext cx="8424936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l-SI" sz="18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sl-SI" sz="11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Naložbo sofinancira Evropski socialni sklad/Evropski sklad za regionalni razvoj/Kohezijski sklad ter Ministrstvo za izobraževanje, znanost in šport.</a:t>
            </a:r>
            <a:endParaRPr lang="sl-SI" sz="1100" b="1" i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Slika 26" descr="Logo_EKP_socialni_sklad_SLO_sloga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67472"/>
            <a:ext cx="2504937" cy="1213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Slika 2" descr="MIZS_slovenščina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22149"/>
            <a:ext cx="2520279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21" descr="C:\Users\Jurij\Google Drive\UMETNIŠKA DEJAVNOST\VZORCI DOKUMENTOV\Logo PEF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67472"/>
            <a:ext cx="871537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568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41879" y="1470653"/>
            <a:ext cx="8229600" cy="1143000"/>
          </a:xfrm>
        </p:spPr>
        <p:txBody>
          <a:bodyPr>
            <a:normAutofit/>
          </a:bodyPr>
          <a:lstStyle/>
          <a:p>
            <a:r>
              <a:rPr lang="sl-SI" sz="3600" dirty="0" smtClean="0"/>
              <a:t>Potrjevanje </a:t>
            </a:r>
            <a:r>
              <a:rPr lang="sl-SI" sz="3600" dirty="0" smtClean="0"/>
              <a:t>učbenikov v RS: postopek</a:t>
            </a:r>
            <a:endParaRPr lang="sl-SI" sz="3600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493204" y="2329386"/>
            <a:ext cx="8229600" cy="3633267"/>
          </a:xfrm>
        </p:spPr>
        <p:txBody>
          <a:bodyPr>
            <a:noAutofit/>
          </a:bodyPr>
          <a:lstStyle/>
          <a:p>
            <a:r>
              <a:rPr lang="sl-SI" sz="1600" dirty="0"/>
              <a:t>Delovni predlog učbenika, ki je v skladu z 2. členom tega pravilnika, lahko predložijo pristojnemu strokovnemu svetu v potrditev avtor, prevajalec, podjetje, zavod oziroma druga pravna ali fizična oseba (v nadaljnjem besedilu: predlagatelj).</a:t>
            </a:r>
          </a:p>
          <a:p>
            <a:r>
              <a:rPr lang="sl-SI" sz="1600" dirty="0"/>
              <a:t>(2) Pred vložitvijo delovnega predloga učbenika predlagatelj zaprosi komisijo pri pristojnem strokovnem svetu za imenovanje strokovnega recenzenta, ki ga predlaga sam. Če predlog predlagatelja ni popoln, lahko komisija s sklepom imenuje dodatnega recenzenta. Pri tem se komisija lahko posvetuje s pristojnimi javnimi in drugimi zavodi.</a:t>
            </a:r>
          </a:p>
          <a:p>
            <a:r>
              <a:rPr lang="sl-SI" sz="1600" dirty="0"/>
              <a:t>(3) Po dokončnosti sklepa o imenovanju strokovnega recenzenta predlagatelj predloži v potrditev delovni predlog celotnega jezikovno, vsebinsko in tehnično urejenega učbenika z naslovno stranjo, ki vsebuje naziv programa, predmeta oziroma modula, razred oziroma letnik, ter raven v primeru e-učbenika, in sicer:</a:t>
            </a:r>
          </a:p>
          <a:p>
            <a:r>
              <a:rPr lang="sl-SI" sz="1600" dirty="0"/>
              <a:t>-        učbenik, namenjen za tisk, mora biti v dokončnem 1:1 formatu, s pisnimi izjavami recenzentov, ki so opravili pregled,</a:t>
            </a:r>
          </a:p>
          <a:p>
            <a:r>
              <a:rPr lang="sl-SI" sz="1600" dirty="0"/>
              <a:t>-        e-učbenik mora biti v dokončnem formatu, s pisnimi izjavami recenzentov, ki so opravili pregled.</a:t>
            </a:r>
          </a:p>
          <a:p>
            <a:endParaRPr lang="sl-SI" sz="1600" dirty="0"/>
          </a:p>
        </p:txBody>
      </p:sp>
      <p:sp>
        <p:nvSpPr>
          <p:cNvPr id="4" name="Podnaslov 2"/>
          <p:cNvSpPr txBox="1">
            <a:spLocks/>
          </p:cNvSpPr>
          <p:nvPr/>
        </p:nvSpPr>
        <p:spPr>
          <a:xfrm>
            <a:off x="395536" y="5805264"/>
            <a:ext cx="8424936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l-SI" sz="18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sl-SI" sz="11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Naložbo sofinancira Evropski socialni sklad/Evropski sklad za regionalni razvoj/Kohezijski sklad ter Ministrstvo za izobraževanje, znanost in šport.</a:t>
            </a:r>
            <a:endParaRPr lang="sl-SI" sz="1100" b="1" i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Slika 26" descr="Logo_EKP_socialni_sklad_SLO_sloga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67472"/>
            <a:ext cx="2504937" cy="1213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Slika 2" descr="MIZS_slovenščina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22149"/>
            <a:ext cx="2520279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21" descr="C:\Users\Jurij\Google Drive\UMETNIŠKA DEJAVNOST\VZORCI DOKUMENTOV\Logo PEF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67472"/>
            <a:ext cx="871537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153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338734"/>
            <a:ext cx="8229600" cy="1143000"/>
          </a:xfrm>
        </p:spPr>
        <p:txBody>
          <a:bodyPr>
            <a:normAutofit/>
          </a:bodyPr>
          <a:lstStyle/>
          <a:p>
            <a:r>
              <a:rPr lang="sl-SI" sz="3600" dirty="0" smtClean="0"/>
              <a:t>Recenzenti:</a:t>
            </a:r>
            <a:endParaRPr lang="sl-SI" sz="3600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451872" y="2197467"/>
            <a:ext cx="8229600" cy="3777283"/>
          </a:xfrm>
        </p:spPr>
        <p:txBody>
          <a:bodyPr>
            <a:normAutofit fontScale="92500"/>
          </a:bodyPr>
          <a:lstStyle/>
          <a:p>
            <a:r>
              <a:rPr lang="sl-SI" sz="2000" dirty="0" smtClean="0"/>
              <a:t>Recenzent</a:t>
            </a:r>
            <a:r>
              <a:rPr lang="sl-SI" sz="2000" dirty="0"/>
              <a:t>, ki poda oceno o skladnosti učbenika s sodobnimi spoznanji stroke oziroma strok, ki opredeljujejo predmet oziroma poklicno področje ustrezne smeri, mora biti strokovnjak z znanstvenim naslovom za določen predmet, predmetno ali strokovno področje oziroma z najvišjo možno stopnjo izobrazbe, ki jo je v Republiki Sloveniji na določenem področju mogoče pridobiti.</a:t>
            </a:r>
          </a:p>
          <a:p>
            <a:r>
              <a:rPr lang="sl-SI" sz="2000" dirty="0"/>
              <a:t>(2) Recenzent, ki poda oceno o metodično-didaktični ustreznosti, mora biti vzgojitelj, učitelj, predavatelj višje strokovne šole, učitelj praktičnega pouka ali strokovnjak z znanstvenim naslovom za področje metodike in didaktike.</a:t>
            </a:r>
          </a:p>
          <a:p>
            <a:r>
              <a:rPr lang="sl-SI" sz="2000" dirty="0"/>
              <a:t>(3) Recenzent, ki poda oceno o razvojno psihološki ustreznosti, mora biti strokovnjak s področja razvojne psihologije.</a:t>
            </a:r>
          </a:p>
          <a:p>
            <a:r>
              <a:rPr lang="sl-SI" sz="2000" dirty="0"/>
              <a:t>(4) Recenzent, ki obravnava posamezni učbenik, ne sme biti avtor ali soavtor učbenika oziroma svetovalec pri pripravi učbenika, ki ga recenzira.</a:t>
            </a:r>
          </a:p>
          <a:p>
            <a:endParaRPr lang="sl-SI" sz="2000" dirty="0"/>
          </a:p>
        </p:txBody>
      </p:sp>
      <p:sp>
        <p:nvSpPr>
          <p:cNvPr id="4" name="Podnaslov 2"/>
          <p:cNvSpPr txBox="1">
            <a:spLocks/>
          </p:cNvSpPr>
          <p:nvPr/>
        </p:nvSpPr>
        <p:spPr>
          <a:xfrm>
            <a:off x="395536" y="5805264"/>
            <a:ext cx="8424936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l-SI" sz="18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sl-SI" sz="11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Naložbo sofinancira Evropski socialni sklad/Evropski sklad za regionalni razvoj/Kohezijski sklad ter Ministrstvo za izobraževanje, znanost in šport.</a:t>
            </a:r>
            <a:endParaRPr lang="sl-SI" sz="1100" b="1" i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Slika 26" descr="Logo_EKP_socialni_sklad_SLO_sloga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67472"/>
            <a:ext cx="2504937" cy="1213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Slika 2" descr="MIZS_slovenščina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22149"/>
            <a:ext cx="2520279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21" descr="C:\Users\Jurij\Google Drive\UMETNIŠKA DEJAVNOST\VZORCI DOKUMENTOV\Logo PEF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67472"/>
            <a:ext cx="871537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658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72805" y="1268760"/>
            <a:ext cx="8229600" cy="1143000"/>
          </a:xfrm>
        </p:spPr>
        <p:txBody>
          <a:bodyPr>
            <a:normAutofit/>
          </a:bodyPr>
          <a:lstStyle/>
          <a:p>
            <a:r>
              <a:rPr lang="sl-SI" sz="3600" dirty="0" smtClean="0"/>
              <a:t>Slabosti sistema potrjevanja učbenikov:</a:t>
            </a:r>
            <a:endParaRPr lang="sl-SI" sz="3600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457200" y="2303869"/>
            <a:ext cx="8229600" cy="4525963"/>
          </a:xfrm>
        </p:spPr>
        <p:txBody>
          <a:bodyPr>
            <a:noAutofit/>
          </a:bodyPr>
          <a:lstStyle/>
          <a:p>
            <a:r>
              <a:rPr lang="sl-SI" sz="2400" dirty="0" smtClean="0"/>
              <a:t>Potrditve pridobijo tudi učbeniki z napakami (Modrijan, Rokus, matematika 9).</a:t>
            </a:r>
          </a:p>
          <a:p>
            <a:r>
              <a:rPr lang="sl-SI" sz="2400" dirty="0" smtClean="0"/>
              <a:t>Hierarhičnost strokovnih mnenj je nedorečena. </a:t>
            </a:r>
          </a:p>
          <a:p>
            <a:r>
              <a:rPr lang="sl-SI" sz="2400" dirty="0" smtClean="0"/>
              <a:t>Procedure so včasih daljše od </a:t>
            </a:r>
            <a:r>
              <a:rPr lang="sl-SI" sz="2400" dirty="0" err="1" smtClean="0"/>
              <a:t>pravilniških</a:t>
            </a:r>
            <a:r>
              <a:rPr lang="sl-SI" sz="2400" dirty="0" smtClean="0"/>
              <a:t> rokov, možno jih je razvleči prek racionalnih meja. </a:t>
            </a:r>
          </a:p>
          <a:p>
            <a:r>
              <a:rPr lang="sl-SI" sz="2400" dirty="0" smtClean="0"/>
              <a:t>Postopki potrjevanja so dragi, v njih je veliko skritih stroškov.</a:t>
            </a:r>
          </a:p>
          <a:p>
            <a:r>
              <a:rPr lang="sl-SI" sz="2400" dirty="0" smtClean="0"/>
              <a:t>Sistem ne spodbuja sprotnega </a:t>
            </a:r>
            <a:r>
              <a:rPr lang="sl-SI" sz="2400" dirty="0" err="1" smtClean="0"/>
              <a:t>evalviranja</a:t>
            </a:r>
            <a:r>
              <a:rPr lang="sl-SI" sz="2400" dirty="0" smtClean="0"/>
              <a:t> pripravljenih učnih gradiv.</a:t>
            </a:r>
          </a:p>
          <a:p>
            <a:r>
              <a:rPr lang="sl-SI" sz="2400" dirty="0" err="1" smtClean="0"/>
              <a:t>Nepotrjevanje</a:t>
            </a:r>
            <a:r>
              <a:rPr lang="sl-SI" sz="2400" dirty="0" smtClean="0"/>
              <a:t> delovnih zvezkov je vprašljivo.</a:t>
            </a:r>
          </a:p>
          <a:p>
            <a:endParaRPr lang="sl-SI" sz="2800" dirty="0" smtClean="0"/>
          </a:p>
          <a:p>
            <a:endParaRPr lang="sl-SI" sz="2800" dirty="0"/>
          </a:p>
        </p:txBody>
      </p:sp>
      <p:sp>
        <p:nvSpPr>
          <p:cNvPr id="4" name="Podnaslov 2"/>
          <p:cNvSpPr txBox="1">
            <a:spLocks/>
          </p:cNvSpPr>
          <p:nvPr/>
        </p:nvSpPr>
        <p:spPr>
          <a:xfrm>
            <a:off x="395536" y="5805264"/>
            <a:ext cx="8424936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l-SI" sz="18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sl-SI" sz="11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Naložbo sofinancira Evropski socialni sklad/Evropski sklad za regionalni razvoj/Kohezijski sklad ter Ministrstvo za izobraževanje, znanost in šport.</a:t>
            </a:r>
            <a:endParaRPr lang="sl-SI" sz="1100" b="1" i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Slika 26" descr="Logo_EKP_socialni_sklad_SLO_sloga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67472"/>
            <a:ext cx="2504937" cy="1213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Slika 2" descr="MIZS_slovenščina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22149"/>
            <a:ext cx="2520279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21" descr="C:\Users\Jurij\Google Drive\UMETNIŠKA DEJAVNOST\VZORCI DOKUMENTOV\Logo PEF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67472"/>
            <a:ext cx="871537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627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</TotalTime>
  <Words>803</Words>
  <Application>Microsoft Office PowerPoint</Application>
  <PresentationFormat>Diaprojekcija na zaslonu (4:3)</PresentationFormat>
  <Paragraphs>171</Paragraphs>
  <Slides>11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PowerPointova predstavitev</vt:lpstr>
      <vt:lpstr>Kaj so učbeniki?</vt:lpstr>
      <vt:lpstr>Nepopolnost učbeniškega trga</vt:lpstr>
      <vt:lpstr>Prednosti in slabosti učbeniškega trga</vt:lpstr>
      <vt:lpstr>Definicije učbenikov v različnih ureditvah</vt:lpstr>
      <vt:lpstr>Potrjevanje učbenikov v RS: kriteriji (pravilnik)</vt:lpstr>
      <vt:lpstr>Potrjevanje učbenikov v RS: postopek</vt:lpstr>
      <vt:lpstr>Recenzenti:</vt:lpstr>
      <vt:lpstr>Slabosti sistema potrjevanja učbenikov:</vt:lpstr>
      <vt:lpstr>Potrjevanje učbenikov: strah pred negotovostjo ali nezaupnica pedagoški avtonomiji?</vt:lpstr>
      <vt:lpstr>Odprte dileme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Irma</dc:creator>
  <cp:lastModifiedBy>Mavrič, Irma</cp:lastModifiedBy>
  <cp:revision>26</cp:revision>
  <dcterms:created xsi:type="dcterms:W3CDTF">2017-08-28T09:28:12Z</dcterms:created>
  <dcterms:modified xsi:type="dcterms:W3CDTF">2018-01-19T07:59:24Z</dcterms:modified>
</cp:coreProperties>
</file>